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6"/>
  </p:notesMasterIdLst>
  <p:sldIdLst>
    <p:sldId id="256" r:id="rId2"/>
    <p:sldId id="257" r:id="rId3"/>
    <p:sldId id="285" r:id="rId4"/>
    <p:sldId id="258" r:id="rId5"/>
    <p:sldId id="313" r:id="rId6"/>
    <p:sldId id="321" r:id="rId7"/>
    <p:sldId id="322" r:id="rId8"/>
    <p:sldId id="323" r:id="rId9"/>
    <p:sldId id="333" r:id="rId10"/>
    <p:sldId id="325" r:id="rId11"/>
    <p:sldId id="260" r:id="rId12"/>
    <p:sldId id="314" r:id="rId13"/>
    <p:sldId id="288" r:id="rId14"/>
    <p:sldId id="289" r:id="rId15"/>
    <p:sldId id="290" r:id="rId16"/>
    <p:sldId id="326" r:id="rId17"/>
    <p:sldId id="259" r:id="rId18"/>
    <p:sldId id="331" r:id="rId19"/>
    <p:sldId id="329" r:id="rId20"/>
    <p:sldId id="330" r:id="rId21"/>
    <p:sldId id="291" r:id="rId22"/>
    <p:sldId id="334" r:id="rId23"/>
    <p:sldId id="296" r:id="rId24"/>
    <p:sldId id="297" r:id="rId25"/>
    <p:sldId id="298" r:id="rId26"/>
    <p:sldId id="300" r:id="rId27"/>
    <p:sldId id="301" r:id="rId28"/>
    <p:sldId id="332" r:id="rId29"/>
    <p:sldId id="335" r:id="rId30"/>
    <p:sldId id="336" r:id="rId31"/>
    <p:sldId id="337" r:id="rId32"/>
    <p:sldId id="338" r:id="rId33"/>
    <p:sldId id="339" r:id="rId34"/>
    <p:sldId id="340" r:id="rId35"/>
    <p:sldId id="261" r:id="rId36"/>
    <p:sldId id="317" r:id="rId37"/>
    <p:sldId id="306" r:id="rId38"/>
    <p:sldId id="318" r:id="rId39"/>
    <p:sldId id="319" r:id="rId40"/>
    <p:sldId id="320" r:id="rId41"/>
    <p:sldId id="328" r:id="rId42"/>
    <p:sldId id="327" r:id="rId43"/>
    <p:sldId id="293" r:id="rId44"/>
    <p:sldId id="303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15" autoAdjust="0"/>
    <p:restoredTop sz="94605"/>
  </p:normalViewPr>
  <p:slideViewPr>
    <p:cSldViewPr>
      <p:cViewPr varScale="1">
        <p:scale>
          <a:sx n="125" d="100"/>
          <a:sy n="125" d="100"/>
        </p:scale>
        <p:origin x="96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E3C989-88D7-844A-921E-F6E5254B0072}" type="datetimeFigureOut">
              <a:rPr lang="en-US" smtClean="0"/>
              <a:t>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5F4F5D-8E69-5D47-AFA3-5A06D3E736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2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F4097-FE3D-4EC9-A4ED-10EF26B1D56A}" type="datetimeFigureOut">
              <a:rPr lang="en-US" smtClean="0"/>
              <a:pPr/>
              <a:t>2/1/18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tags" Target="../tags/tag11.xml"/><Relationship Id="rId3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hyperlink" Target="https://dl.acm.org/citation.cfm?id=997089" TargetMode="External"/><Relationship Id="rId1" Type="http://schemas.openxmlformats.org/officeDocument/2006/relationships/tags" Target="../tags/tag12.xml"/><Relationship Id="rId2" Type="http://schemas.openxmlformats.org/officeDocument/2006/relationships/tags" Target="../tags/tag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tags" Target="../tags/tag15.xml"/><Relationship Id="rId3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tags" Target="../tags/tag19.xml"/><Relationship Id="rId5" Type="http://schemas.openxmlformats.org/officeDocument/2006/relationships/tags" Target="../tags/tag20.xml"/><Relationship Id="rId6" Type="http://schemas.openxmlformats.org/officeDocument/2006/relationships/tags" Target="../tags/tag21.xml"/><Relationship Id="rId7" Type="http://schemas.openxmlformats.org/officeDocument/2006/relationships/tags" Target="../tags/tag22.xml"/><Relationship Id="rId8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4" Type="http://schemas.openxmlformats.org/officeDocument/2006/relationships/tags" Target="../tags/tag26.xml"/><Relationship Id="rId5" Type="http://schemas.openxmlformats.org/officeDocument/2006/relationships/tags" Target="../tags/tag27.xml"/><Relationship Id="rId6" Type="http://schemas.openxmlformats.org/officeDocument/2006/relationships/tags" Target="../tags/tag28.xml"/><Relationship Id="rId7" Type="http://schemas.openxmlformats.org/officeDocument/2006/relationships/tags" Target="../tags/tag29.xml"/><Relationship Id="rId8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2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4" Type="http://schemas.openxmlformats.org/officeDocument/2006/relationships/tags" Target="../tags/tag33.xml"/><Relationship Id="rId5" Type="http://schemas.openxmlformats.org/officeDocument/2006/relationships/tags" Target="../tags/tag34.xml"/><Relationship Id="rId6" Type="http://schemas.openxmlformats.org/officeDocument/2006/relationships/tags" Target="../tags/tag35.xml"/><Relationship Id="rId7" Type="http://schemas.openxmlformats.org/officeDocument/2006/relationships/tags" Target="../tags/tag36.xml"/><Relationship Id="rId8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2" Type="http://schemas.openxmlformats.org/officeDocument/2006/relationships/tags" Target="../tags/tag3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4" Type="http://schemas.openxmlformats.org/officeDocument/2006/relationships/tags" Target="../tags/tag40.xml"/><Relationship Id="rId5" Type="http://schemas.openxmlformats.org/officeDocument/2006/relationships/tags" Target="../tags/tag41.xml"/><Relationship Id="rId6" Type="http://schemas.openxmlformats.org/officeDocument/2006/relationships/tags" Target="../tags/tag42.xml"/><Relationship Id="rId7" Type="http://schemas.openxmlformats.org/officeDocument/2006/relationships/tags" Target="../tags/tag43.xml"/><Relationship Id="rId8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2" Type="http://schemas.openxmlformats.org/officeDocument/2006/relationships/tags" Target="../tags/tag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4" Type="http://schemas.openxmlformats.org/officeDocument/2006/relationships/tags" Target="../tags/tag47.xml"/><Relationship Id="rId5" Type="http://schemas.openxmlformats.org/officeDocument/2006/relationships/tags" Target="../tags/tag48.xml"/><Relationship Id="rId6" Type="http://schemas.openxmlformats.org/officeDocument/2006/relationships/tags" Target="../tags/tag49.xml"/><Relationship Id="rId7" Type="http://schemas.openxmlformats.org/officeDocument/2006/relationships/tags" Target="../tags/tag50.xml"/><Relationship Id="rId8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2" Type="http://schemas.openxmlformats.org/officeDocument/2006/relationships/tags" Target="../tags/tag4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ypothesis" TargetMode="External"/><Relationship Id="rId4" Type="http://schemas.openxmlformats.org/officeDocument/2006/relationships/hyperlink" Target="http://en.wikipedia.org/wiki/Theor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Proposition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43000"/>
            <a:ext cx="7543800" cy="3048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CS3205 – HCI in Software Development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Understanding Users and their Tasks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81100" y="4495800"/>
            <a:ext cx="6858000" cy="1655762"/>
          </a:xfrm>
        </p:spPr>
        <p:txBody>
          <a:bodyPr/>
          <a:lstStyle/>
          <a:p>
            <a:r>
              <a:rPr lang="en-US" dirty="0" smtClean="0"/>
              <a:t>Dr. Mark </a:t>
            </a:r>
            <a:r>
              <a:rPr lang="en-US" dirty="0" err="1" smtClean="0"/>
              <a:t>Floryan</a:t>
            </a:r>
            <a:endParaRPr lang="en-US" dirty="0" smtClean="0"/>
          </a:p>
          <a:p>
            <a:r>
              <a:rPr lang="en-US" dirty="0" smtClean="0"/>
              <a:t>Rice Hall 203</a:t>
            </a:r>
          </a:p>
          <a:p>
            <a:r>
              <a:rPr lang="en-US" dirty="0" smtClean="0"/>
              <a:t>mrf8t@cs.virginia.edu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YELP!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53000" cy="4873752"/>
          </a:xfrm>
        </p:spPr>
        <p:txBody>
          <a:bodyPr/>
          <a:lstStyle/>
          <a:p>
            <a:r>
              <a:rPr lang="en-US" dirty="0" smtClean="0"/>
              <a:t>Who are your users?</a:t>
            </a:r>
          </a:p>
          <a:p>
            <a:r>
              <a:rPr lang="en-US" dirty="0" smtClean="0"/>
              <a:t>Could just guess…but…</a:t>
            </a:r>
          </a:p>
          <a:p>
            <a:r>
              <a:rPr lang="en-US" dirty="0" smtClean="0"/>
              <a:t>Users probably are similar to other social media sites.</a:t>
            </a:r>
          </a:p>
          <a:p>
            <a:r>
              <a:rPr lang="en-US" dirty="0" smtClean="0"/>
              <a:t>So let’s go find some </a:t>
            </a:r>
            <a:r>
              <a:rPr lang="en-US" dirty="0" err="1" smtClean="0"/>
              <a:t>facebook</a:t>
            </a:r>
            <a:r>
              <a:rPr lang="en-US" dirty="0" smtClean="0"/>
              <a:t> (or other similar product) user data to get a sense for it.</a:t>
            </a:r>
          </a:p>
          <a:p>
            <a:r>
              <a:rPr lang="en-US" dirty="0" smtClean="0"/>
              <a:t>Of course, you have to account for constraints as well, which means you will probably get a subset of the </a:t>
            </a:r>
            <a:r>
              <a:rPr lang="en-US" dirty="0" err="1" smtClean="0"/>
              <a:t>facebook</a:t>
            </a:r>
            <a:r>
              <a:rPr lang="en-US" dirty="0" smtClean="0"/>
              <a:t> user base.</a:t>
            </a:r>
            <a:endParaRPr lang="en-US" dirty="0"/>
          </a:p>
        </p:txBody>
      </p:sp>
      <p:pic>
        <p:nvPicPr>
          <p:cNvPr id="1028" name="Picture 4" descr="Bad Yelp Review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7308" y="2209800"/>
            <a:ext cx="3198752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User Distributions: Be as precise as you can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Actual user bases are distributions.</a:t>
            </a:r>
          </a:p>
          <a:p>
            <a:pPr lvl="1"/>
            <a:r>
              <a:rPr lang="en-US" dirty="0" smtClean="0"/>
              <a:t>Example:</a:t>
            </a:r>
          </a:p>
          <a:p>
            <a:pPr lvl="2"/>
            <a:r>
              <a:rPr lang="en-US" dirty="0" smtClean="0"/>
              <a:t>80% of users are expected to be male 18-25</a:t>
            </a:r>
          </a:p>
          <a:p>
            <a:pPr lvl="2"/>
            <a:r>
              <a:rPr lang="en-US" dirty="0" smtClean="0"/>
              <a:t>10% expected to be female 18-25</a:t>
            </a:r>
          </a:p>
          <a:p>
            <a:pPr lvl="2"/>
            <a:r>
              <a:rPr lang="en-US" dirty="0" smtClean="0"/>
              <a:t>10% expected to be 25-40</a:t>
            </a:r>
          </a:p>
          <a:p>
            <a:pPr lvl="2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When possible, requirements should define this expected distribution as well as user persona information for each group of the chosen taxonomy.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Common Problem: User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467600" cy="4568952"/>
          </a:xfrm>
        </p:spPr>
        <p:txBody>
          <a:bodyPr/>
          <a:lstStyle/>
          <a:p>
            <a:r>
              <a:rPr lang="en-US" dirty="0" smtClean="0"/>
              <a:t>Many systems have multiple user roles!</a:t>
            </a:r>
          </a:p>
          <a:p>
            <a:pPr lvl="1"/>
            <a:r>
              <a:rPr lang="en-US" b="1" i="1" dirty="0" smtClean="0"/>
              <a:t>Example</a:t>
            </a:r>
            <a:r>
              <a:rPr lang="en-US" dirty="0" smtClean="0"/>
              <a:t>: SIS has instructor role versus student role.</a:t>
            </a:r>
          </a:p>
          <a:p>
            <a:pPr lvl="1"/>
            <a:r>
              <a:rPr lang="en-US" dirty="0" smtClean="0"/>
              <a:t>User requirements are very different for each</a:t>
            </a:r>
          </a:p>
          <a:p>
            <a:pPr lvl="1"/>
            <a:r>
              <a:rPr lang="en-US" dirty="0" smtClean="0"/>
              <a:t>Must define both!</a:t>
            </a:r>
          </a:p>
          <a:p>
            <a:pPr lvl="1"/>
            <a:r>
              <a:rPr lang="en-US" dirty="0" smtClean="0"/>
              <a:t>Various roles will often have different user distributions, must describe each!!!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Start by identifying the various </a:t>
            </a:r>
            <a:r>
              <a:rPr lang="en-US" b="1" i="1" u="sng" dirty="0" smtClean="0"/>
              <a:t>user roles</a:t>
            </a:r>
            <a:r>
              <a:rPr lang="en-US" dirty="0" smtClean="0"/>
              <a:t> for your system.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609600"/>
            <a:ext cx="7772400" cy="83820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ea typeface="ＭＳ Ｐゴシック" pitchFamily="34" charset="-128"/>
              </a:rPr>
              <a:t>Common Technique: User Persona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685800" y="1524000"/>
            <a:ext cx="7772400" cy="4572000"/>
          </a:xfrm>
        </p:spPr>
        <p:txBody>
          <a:bodyPr>
            <a:normAutofit/>
          </a:bodyPr>
          <a:lstStyle/>
          <a:p>
            <a:pPr eaLnBrk="1" hangingPunct="1"/>
            <a:endParaRPr lang="en-GB" sz="20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2000" dirty="0" smtClean="0">
                <a:ea typeface="ＭＳ Ｐゴシック" pitchFamily="34" charset="-128"/>
              </a:rPr>
              <a:t>It is common to Prepare at least one </a:t>
            </a:r>
            <a:r>
              <a:rPr lang="en-GB" sz="2000" u="sng" dirty="0" smtClean="0">
                <a:ea typeface="ＭＳ Ｐゴシック" pitchFamily="34" charset="-128"/>
              </a:rPr>
              <a:t>user persona</a:t>
            </a:r>
            <a:r>
              <a:rPr lang="en-GB" sz="2000" dirty="0" smtClean="0">
                <a:ea typeface="ＭＳ Ｐゴシック" pitchFamily="34" charset="-128"/>
              </a:rPr>
              <a:t> for each user role</a:t>
            </a:r>
            <a:endParaRPr lang="en-GB" sz="2000" u="sng" dirty="0" smtClean="0">
              <a:ea typeface="ＭＳ Ｐゴシック" pitchFamily="34" charset="-128"/>
            </a:endParaRPr>
          </a:p>
          <a:p>
            <a:pPr lvl="1" eaLnBrk="1" hangingPunct="1"/>
            <a:r>
              <a:rPr lang="en-GB" dirty="0" smtClean="0">
                <a:ea typeface="ＭＳ Ｐゴシック" pitchFamily="34" charset="-128"/>
              </a:rPr>
              <a:t>From Alan Cooper</a:t>
            </a:r>
            <a:r>
              <a:rPr lang="en-GB" altLang="en-US" dirty="0" smtClean="0">
                <a:ea typeface="ＭＳ Ｐゴシック" pitchFamily="34" charset="-128"/>
              </a:rPr>
              <a:t>’</a:t>
            </a:r>
            <a:r>
              <a:rPr lang="en-GB" dirty="0" smtClean="0">
                <a:ea typeface="ＭＳ Ｐゴシック" pitchFamily="34" charset="-128"/>
              </a:rPr>
              <a:t>s book, </a:t>
            </a:r>
            <a:r>
              <a:rPr lang="en-GB" i="1" dirty="0" smtClean="0">
                <a:ea typeface="ＭＳ Ｐゴシック" pitchFamily="34" charset="-128"/>
              </a:rPr>
              <a:t>The Inmates Are Running the Asylum</a:t>
            </a:r>
          </a:p>
          <a:p>
            <a:pPr lvl="1" eaLnBrk="1" hangingPunct="1"/>
            <a:r>
              <a:rPr lang="en-GB" dirty="0" smtClean="0">
                <a:ea typeface="ＭＳ Ｐゴシック" pitchFamily="34" charset="-128"/>
              </a:rPr>
              <a:t>I suggest preparing at least three for each role, but one might suffice.</a:t>
            </a:r>
          </a:p>
          <a:p>
            <a:pPr lvl="1" eaLnBrk="1" hangingPunct="1"/>
            <a:endParaRPr lang="en-GB" sz="2400" i="1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2000" dirty="0" smtClean="0">
                <a:ea typeface="ＭＳ Ｐゴシック" pitchFamily="34" charset="-128"/>
              </a:rPr>
              <a:t>A description of a archetypical, hypothetical, imaginary user</a:t>
            </a:r>
          </a:p>
          <a:p>
            <a:pPr lvl="1" eaLnBrk="1" hangingPunct="1"/>
            <a:r>
              <a:rPr lang="en-US" dirty="0" smtClean="0">
                <a:ea typeface="ＭＳ Ｐゴシック" pitchFamily="34" charset="-128"/>
              </a:rPr>
              <a:t>Description should focus on the behaviors and goals related to the specific domain of a product</a:t>
            </a:r>
          </a:p>
          <a:p>
            <a:pPr lvl="1"/>
            <a:r>
              <a:rPr lang="en-GB" dirty="0" smtClean="0">
                <a:ea typeface="ＭＳ Ｐゴシック" pitchFamily="34" charset="-128"/>
              </a:rPr>
              <a:t>What is this person</a:t>
            </a:r>
            <a:r>
              <a:rPr lang="en-GB" altLang="en-US" dirty="0" smtClean="0">
                <a:ea typeface="ＭＳ Ｐゴシック" pitchFamily="34" charset="-128"/>
              </a:rPr>
              <a:t>’</a:t>
            </a:r>
            <a:r>
              <a:rPr lang="en-GB" dirty="0" smtClean="0">
                <a:ea typeface="ＭＳ Ｐゴシック" pitchFamily="34" charset="-128"/>
              </a:rPr>
              <a:t>s end goals for using the product?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GB" dirty="0" smtClean="0">
                <a:ea typeface="ＭＳ Ｐゴシック" pitchFamily="34" charset="-128"/>
              </a:rPr>
              <a:t>Persona Example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GB" sz="2800" smtClean="0">
                <a:ea typeface="ＭＳ Ｐゴシック" pitchFamily="34" charset="-128"/>
              </a:rPr>
              <a:t>	Patricia is an English professor who has written several books of poetry. She has been using computers for word-processing since 1980, although the only two programs she</a:t>
            </a:r>
            <a:r>
              <a:rPr lang="en-GB" altLang="en-US" sz="2800" smtClean="0">
                <a:ea typeface="ＭＳ Ｐゴシック" pitchFamily="34" charset="-128"/>
              </a:rPr>
              <a:t>’</a:t>
            </a:r>
            <a:r>
              <a:rPr lang="en-GB" sz="2800" smtClean="0">
                <a:ea typeface="ＭＳ Ｐゴシック" pitchFamily="34" charset="-128"/>
              </a:rPr>
              <a:t>s used are Nota Bene and Microsoft Word. She doesn</a:t>
            </a:r>
            <a:r>
              <a:rPr lang="en-GB" altLang="en-US" sz="2800" smtClean="0">
                <a:ea typeface="ＭＳ Ｐゴシック" pitchFamily="34" charset="-128"/>
              </a:rPr>
              <a:t>’</a:t>
            </a:r>
            <a:r>
              <a:rPr lang="en-GB" sz="2800" smtClean="0">
                <a:ea typeface="ＭＳ Ｐゴシック" pitchFamily="34" charset="-128"/>
              </a:rPr>
              <a:t>t want to spend time learning details of how a computer works, and tends to store all her files in whatever directory they</a:t>
            </a:r>
            <a:r>
              <a:rPr lang="en-GB" altLang="en-US" sz="2800" smtClean="0">
                <a:ea typeface="ＭＳ Ｐゴシック" pitchFamily="34" charset="-128"/>
              </a:rPr>
              <a:t>’</a:t>
            </a:r>
            <a:r>
              <a:rPr lang="en-GB" sz="2800" smtClean="0">
                <a:ea typeface="ＭＳ Ｐゴシック" pitchFamily="34" charset="-128"/>
              </a:rPr>
              <a:t>d go in if you didn</a:t>
            </a:r>
            <a:r>
              <a:rPr lang="en-GB" altLang="en-US" sz="2800" smtClean="0">
                <a:ea typeface="ＭＳ Ｐゴシック" pitchFamily="34" charset="-128"/>
              </a:rPr>
              <a:t>’</a:t>
            </a:r>
            <a:r>
              <a:rPr lang="en-GB" sz="2800" smtClean="0">
                <a:ea typeface="ＭＳ Ｐゴシック" pitchFamily="34" charset="-128"/>
              </a:rPr>
              <a:t>t know about directories.    (From Spolsky.)</a:t>
            </a:r>
            <a:endParaRPr lang="en-US" sz="280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ea typeface="ＭＳ Ｐゴシック" pitchFamily="34" charset="-128"/>
              </a:rPr>
              <a:t>How Personas Can Be Useful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dirty="0" smtClean="0">
                <a:ea typeface="ＭＳ Ｐゴシック" pitchFamily="34" charset="-128"/>
              </a:rPr>
              <a:t>User personas are essentially a mental exercise in understanding your user base on a more micro level.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>
                <a:ea typeface="ＭＳ Ｐゴシック" pitchFamily="34" charset="-128"/>
              </a:rPr>
              <a:t>Often reveals aspects of users that you were not already thinking of. May reveals new paths of explorations.</a:t>
            </a:r>
          </a:p>
          <a:p>
            <a:pPr lvl="1">
              <a:lnSpc>
                <a:spcPct val="90000"/>
              </a:lnSpc>
            </a:pPr>
            <a:r>
              <a:rPr lang="en-US" sz="2100" dirty="0" smtClean="0">
                <a:ea typeface="ＭＳ Ｐゴシック" pitchFamily="34" charset="-128"/>
              </a:rPr>
              <a:t>Intended to </a:t>
            </a:r>
            <a:r>
              <a:rPr lang="en-US" sz="2100" b="1" i="1" dirty="0" smtClean="0">
                <a:ea typeface="ＭＳ Ｐゴシック" pitchFamily="34" charset="-128"/>
              </a:rPr>
              <a:t>complement, not replace</a:t>
            </a:r>
            <a:r>
              <a:rPr lang="en-US" sz="2100" dirty="0" smtClean="0">
                <a:ea typeface="ＭＳ Ｐゴシック" pitchFamily="34" charset="-128"/>
              </a:rPr>
              <a:t>, a broad range of qualitative and quantitative user analysis techniques.</a:t>
            </a:r>
          </a:p>
          <a:p>
            <a:pPr lvl="1">
              <a:lnSpc>
                <a:spcPct val="90000"/>
              </a:lnSpc>
            </a:pPr>
            <a:endParaRPr lang="en-US" dirty="0" smtClean="0">
              <a:ea typeface="ＭＳ Ｐゴシック" pitchFamily="34" charset="-128"/>
            </a:endParaRPr>
          </a:p>
          <a:p>
            <a:r>
              <a:rPr lang="en-US" dirty="0" smtClean="0">
                <a:ea typeface="ＭＳ Ｐゴシック" pitchFamily="34" charset="-128"/>
              </a:rPr>
              <a:t>You probably think this is silly, but studies show it helps identify important user characteristics that will spill over into a better design.</a:t>
            </a:r>
          </a:p>
          <a:p>
            <a:pPr lvl="1"/>
            <a:r>
              <a:rPr lang="en-US" dirty="0" smtClean="0">
                <a:ea typeface="ＭＳ Ｐゴシック" pitchFamily="34" charset="-128"/>
              </a:rPr>
              <a:t>See </a:t>
            </a:r>
            <a:r>
              <a:rPr lang="en-US" dirty="0" smtClean="0">
                <a:ea typeface="ＭＳ Ｐゴシック" pitchFamily="34" charset="-128"/>
                <a:hlinkClick r:id="rId4"/>
              </a:rPr>
              <a:t>https://dl.acm.org/citation.cfm?id=997089</a:t>
            </a:r>
            <a:endParaRPr lang="en-US" dirty="0" smtClean="0">
              <a:ea typeface="ＭＳ Ｐゴシック" pitchFamily="34" charset="-128"/>
            </a:endParaRPr>
          </a:p>
          <a:p>
            <a:pPr lvl="1"/>
            <a:endParaRPr lang="en-US" dirty="0" smtClean="0">
              <a:ea typeface="ＭＳ Ｐゴシック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685800" y="609600"/>
            <a:ext cx="7772400" cy="762000"/>
          </a:xfrm>
        </p:spPr>
        <p:txBody>
          <a:bodyPr/>
          <a:lstStyle/>
          <a:p>
            <a:pPr algn="ctr" eaLnBrk="1" hangingPunct="1"/>
            <a:r>
              <a:rPr lang="en-US" dirty="0" smtClean="0">
                <a:ea typeface="ＭＳ Ｐゴシック" pitchFamily="34" charset="-128"/>
              </a:rPr>
              <a:t>How Personas Can Be Useful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idx="1"/>
            <p:custDataLst>
              <p:tags r:id="rId2"/>
            </p:custDataLst>
          </p:nvPr>
        </p:nvSpPr>
        <p:spPr>
          <a:xfrm>
            <a:off x="685800" y="1524000"/>
            <a:ext cx="7772400" cy="45720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Descriptions should help identify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workflow and behavior patterns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goals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environment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attitudes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400" dirty="0" smtClean="0">
                <a:ea typeface="ＭＳ Ｐゴシック" pitchFamily="34" charset="-128"/>
              </a:rPr>
              <a:t>   </a:t>
            </a:r>
            <a:r>
              <a:rPr lang="en-US" sz="2400" i="1" dirty="0" smtClean="0">
                <a:ea typeface="ＭＳ Ｐゴシック" pitchFamily="34" charset="-128"/>
              </a:rPr>
              <a:t>From multiple user points of view!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dirty="0" smtClean="0">
                <a:ea typeface="ＭＳ Ｐゴシック" pitchFamily="34" charset="-128"/>
              </a:rPr>
              <a:t>Can help 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conceptual models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defining usability requirements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prioritizing (or cutting) features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dirty="0" smtClean="0">
                <a:ea typeface="ＭＳ Ｐゴシック" pitchFamily="34" charset="-128"/>
              </a:rPr>
              <a:t>evaluating alternatives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u="sng" dirty="0" smtClean="0">
                <a:ea typeface="ＭＳ Ｐゴシック" pitchFamily="34" charset="-128"/>
              </a:rPr>
              <a:t>Will</a:t>
            </a:r>
            <a:r>
              <a:rPr lang="en-US" sz="2400" dirty="0" smtClean="0">
                <a:ea typeface="ＭＳ Ｐゴシック" pitchFamily="34" charset="-128"/>
              </a:rPr>
              <a:t> make engineers more user-focused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Wal-Mart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90800"/>
            <a:ext cx="5410200" cy="3883152"/>
          </a:xfrm>
        </p:spPr>
        <p:txBody>
          <a:bodyPr/>
          <a:lstStyle/>
          <a:p>
            <a:r>
              <a:rPr lang="en-US" dirty="0" smtClean="0"/>
              <a:t>Quick exercise:</a:t>
            </a:r>
          </a:p>
          <a:p>
            <a:pPr lvl="1"/>
            <a:r>
              <a:rPr lang="en-US" dirty="0" smtClean="0"/>
              <a:t>Write a short user persona for a Walmart customer.</a:t>
            </a:r>
          </a:p>
        </p:txBody>
      </p:sp>
      <p:pic>
        <p:nvPicPr>
          <p:cNvPr id="1026" name="Picture 2" descr="http://static1.squarespace.com/static/5320e950e4b07ab04de3de6b/53a39ebbe4b0e3d4e75d477c/53a3aa4de4b03c23b7dbf4c7/1403234893888/walmart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Wal-Mart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10200" cy="487375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2009, Walmart asked customers:</a:t>
            </a:r>
          </a:p>
          <a:p>
            <a:pPr lvl="1"/>
            <a:r>
              <a:rPr lang="en-US" b="1" i="1" dirty="0" smtClean="0"/>
              <a:t>“Do you want our stores to be less cluttered?”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Invariably, people said ‘</a:t>
            </a:r>
            <a:r>
              <a:rPr lang="en-US" b="1" i="1" dirty="0" smtClean="0"/>
              <a:t>yes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Why?</a:t>
            </a:r>
          </a:p>
          <a:p>
            <a:pPr lvl="1"/>
            <a:endParaRPr lang="en-US" dirty="0"/>
          </a:p>
        </p:txBody>
      </p:sp>
      <p:pic>
        <p:nvPicPr>
          <p:cNvPr id="1026" name="Picture 2" descr="http://static1.squarespace.com/static/5320e950e4b07ab04de3de6b/53a39ebbe4b0e3d4e75d477c/53a3aa4de4b03c23b7dbf4c7/1403234893888/walmart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322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Wal-Mart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5410200" cy="4340352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 smtClean="0"/>
              <a:t>What happened?</a:t>
            </a:r>
          </a:p>
          <a:p>
            <a:pPr lvl="1"/>
            <a:r>
              <a:rPr lang="en-US" dirty="0" smtClean="0"/>
              <a:t>Profit decreased…a lot! $1.85 billion</a:t>
            </a:r>
          </a:p>
          <a:p>
            <a:pPr lvl="1"/>
            <a:r>
              <a:rPr lang="en-US" dirty="0" smtClean="0"/>
              <a:t>Why? Because decluttering costs a lot of money, but users didn’t actually care!</a:t>
            </a:r>
          </a:p>
          <a:p>
            <a:pPr lvl="2"/>
            <a:r>
              <a:rPr lang="en-US" dirty="0" smtClean="0"/>
              <a:t>i.e., it did NOT lead customers to come to the store more often or buy more goods.</a:t>
            </a:r>
            <a:endParaRPr lang="en-US" dirty="0"/>
          </a:p>
        </p:txBody>
      </p:sp>
      <p:pic>
        <p:nvPicPr>
          <p:cNvPr id="1026" name="Picture 2" descr="http://static1.squarespace.com/static/5320e950e4b07ab04de3de6b/53a39ebbe4b0e3d4e75d477c/53a3aa4de4b03c23b7dbf4c7/1403234893888/walmart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0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Bottom 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7467600" cy="3730752"/>
          </a:xfrm>
        </p:spPr>
        <p:txBody>
          <a:bodyPr/>
          <a:lstStyle/>
          <a:p>
            <a:r>
              <a:rPr lang="en-US" dirty="0" smtClean="0"/>
              <a:t>Need to know:</a:t>
            </a:r>
          </a:p>
          <a:p>
            <a:pPr lvl="1"/>
            <a:r>
              <a:rPr lang="en-US" dirty="0" smtClean="0"/>
              <a:t>1. Who are your users (and what are they like)?</a:t>
            </a:r>
          </a:p>
          <a:p>
            <a:pPr lvl="1"/>
            <a:r>
              <a:rPr lang="en-US" dirty="0" smtClean="0"/>
              <a:t>2. What do they need to do in the system (i.e., what are their tasks and goals)?</a:t>
            </a:r>
          </a:p>
          <a:p>
            <a:endParaRPr lang="en-US" dirty="0"/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smtClean="0"/>
              <a:t>There are some common techniques for doing so</a:t>
            </a:r>
            <a:r>
              <a:rPr lang="mr-IN" dirty="0" smtClean="0"/>
              <a:t>…</a:t>
            </a:r>
            <a:r>
              <a:rPr lang="en-US" dirty="0" smtClean="0"/>
              <a:t>and a few common pitfalls. Let’s discuss this process in detail!!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Example: Wal-Mart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5410200" cy="4187952"/>
          </a:xfrm>
        </p:spPr>
        <p:txBody>
          <a:bodyPr/>
          <a:lstStyle/>
          <a:p>
            <a:r>
              <a:rPr lang="en-US" dirty="0" smtClean="0"/>
              <a:t>Lesson:</a:t>
            </a:r>
          </a:p>
          <a:p>
            <a:pPr lvl="1"/>
            <a:r>
              <a:rPr lang="en-US" dirty="0" smtClean="0"/>
              <a:t>Understanding users is about what they DO, what they actually care about, not necessarily what they SAY they care about.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These can be very different things, so you need to be careful when you analyze your users.</a:t>
            </a:r>
            <a:endParaRPr lang="en-US" dirty="0"/>
          </a:p>
        </p:txBody>
      </p:sp>
      <p:pic>
        <p:nvPicPr>
          <p:cNvPr id="1026" name="Picture 2" descr="http://static1.squarespace.com/static/5320e950e4b07ab04de3de6b/53a39ebbe4b0e3d4e75d477c/53a3aa4de4b03c23b7dbf4c7/1403234893888/walmart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33600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8454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Identify and Prioritize User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0"/>
            <a:ext cx="7467600" cy="4187952"/>
          </a:xfrm>
        </p:spPr>
        <p:txBody>
          <a:bodyPr/>
          <a:lstStyle/>
          <a:p>
            <a:r>
              <a:rPr lang="en-US" dirty="0" smtClean="0"/>
              <a:t>Now that we have a user base, let’s:</a:t>
            </a:r>
          </a:p>
          <a:p>
            <a:pPr lvl="1"/>
            <a:r>
              <a:rPr lang="en-US" dirty="0" smtClean="0"/>
              <a:t>List the </a:t>
            </a:r>
            <a:r>
              <a:rPr lang="en-US" b="1" i="1" dirty="0" smtClean="0"/>
              <a:t>TASKS</a:t>
            </a:r>
            <a:r>
              <a:rPr lang="en-US" dirty="0" smtClean="0"/>
              <a:t> those users will need to be able to perform in our system.</a:t>
            </a:r>
          </a:p>
          <a:p>
            <a:pPr lvl="1"/>
            <a:r>
              <a:rPr lang="en-US" b="1" i="1" dirty="0" smtClean="0"/>
              <a:t>Prioritize</a:t>
            </a:r>
            <a:r>
              <a:rPr lang="en-US" dirty="0" smtClean="0"/>
              <a:t> this list.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/>
          <a:lstStyle/>
          <a:p>
            <a:pPr algn="ctr"/>
            <a:r>
              <a:rPr lang="en-US" dirty="0" smtClean="0"/>
              <a:t>Overview of Task Analysis Techniques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85800" y="5029200"/>
            <a:ext cx="7543800" cy="394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2400" y="514486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Cheaper, less robust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086600" y="5144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Expensive, time-consuming, robust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2022157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Educational Guess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2433697"/>
            <a:ext cx="18859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Hmmm</a:t>
            </a:r>
            <a:r>
              <a:rPr lang="mr-IN" sz="1600" i="1" dirty="0" smtClean="0"/>
              <a:t>…</a:t>
            </a:r>
            <a:r>
              <a:rPr lang="en-US" sz="1600" i="1" dirty="0" smtClean="0"/>
              <a:t>seems like these users would want to do task x, y, and z.</a:t>
            </a:r>
            <a:endParaRPr lang="en-US" sz="1600" i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2391489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86000" y="202215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Small Scale Discussions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4600" y="2433697"/>
            <a:ext cx="1885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e.g., Chat with a handful of users about what common tasks they try to solve.</a:t>
            </a:r>
            <a:endParaRPr lang="en-US" sz="1600" i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14600" y="2391489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05650" y="2022157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Ethnography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05650" y="2433697"/>
            <a:ext cx="1885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Shadow a person for a day / week / month and watch them perform their work. Take notes, make observations, have follow-up discussions.</a:t>
            </a:r>
            <a:endParaRPr lang="en-US" sz="1600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105650" y="2391489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43450" y="203977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Formal Resources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72050" y="2451318"/>
            <a:ext cx="18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e.g., A company has a set of policies of work for their employees. That document outlines the tasks.</a:t>
            </a:r>
            <a:endParaRPr lang="en-US" sz="1600" i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72050" y="2409110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786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2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3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4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725" name="Rectangle 6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583223" y="355601"/>
            <a:ext cx="8103577" cy="558799"/>
          </a:xfrm>
          <a:noFill/>
        </p:spPr>
        <p:txBody>
          <a:bodyPr wrap="square" lIns="90488" tIns="44450" rIns="90488" bIns="44450">
            <a:spAutoFit/>
          </a:bodyPr>
          <a:lstStyle/>
          <a:p>
            <a:pPr algn="ctr" eaLnBrk="1" hangingPunct="1"/>
            <a:r>
              <a:rPr lang="en-US" dirty="0" err="1" smtClean="0">
                <a:ea typeface="ＭＳ Ｐゴシック" pitchFamily="34" charset="-128"/>
              </a:rPr>
              <a:t>Needfinding</a:t>
            </a:r>
            <a:r>
              <a:rPr lang="en-US" dirty="0" smtClean="0">
                <a:ea typeface="ＭＳ Ｐゴシック" pitchFamily="34" charset="-128"/>
              </a:rPr>
              <a:t> techniques</a:t>
            </a:r>
          </a:p>
        </p:txBody>
      </p:sp>
      <p:sp>
        <p:nvSpPr>
          <p:cNvPr id="30726" name="Rectangle 7"/>
          <p:cNvSpPr>
            <a:spLocks noGrp="1" noChangeArrowheads="1"/>
          </p:cNvSpPr>
          <p:nvPr>
            <p:ph idx="1"/>
            <p:custDataLst>
              <p:tags r:id="rId6"/>
            </p:custDataLst>
          </p:nvPr>
        </p:nvSpPr>
        <p:spPr>
          <a:xfrm>
            <a:off x="914400" y="1066800"/>
            <a:ext cx="6963508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0727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4258" y="1080247"/>
            <a:ext cx="8159262" cy="5029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buFontTx/>
              <a:buChar char="•"/>
            </a:pPr>
            <a:r>
              <a:rPr lang="en-US" sz="2400" b="1" i="1" u="sng" dirty="0" smtClean="0">
                <a:latin typeface="+mj-lt"/>
              </a:rPr>
              <a:t>Questionnaires</a:t>
            </a:r>
            <a:r>
              <a:rPr lang="en-US" sz="2400" b="0" dirty="0" smtClean="0">
                <a:latin typeface="+mj-lt"/>
              </a:rPr>
              <a:t>:</a:t>
            </a:r>
            <a:endParaRPr lang="en-US" sz="2400" dirty="0">
              <a:latin typeface="+mj-lt"/>
            </a:endParaRPr>
          </a:p>
          <a:p>
            <a:pPr lvl="1">
              <a:buFontTx/>
              <a:buChar char="•"/>
            </a:pPr>
            <a:endParaRPr lang="en-GB" sz="2400" b="0" dirty="0" smtClean="0">
              <a:latin typeface="+mj-lt"/>
            </a:endParaRPr>
          </a:p>
          <a:p>
            <a:pPr lvl="1">
              <a:buFontTx/>
              <a:buChar char="•"/>
            </a:pPr>
            <a:r>
              <a:rPr lang="en-GB" sz="2400" b="0" dirty="0" smtClean="0">
                <a:latin typeface="+mj-lt"/>
              </a:rPr>
              <a:t>A </a:t>
            </a:r>
            <a:r>
              <a:rPr lang="en-GB" sz="2400" b="0" dirty="0">
                <a:latin typeface="+mj-lt"/>
              </a:rPr>
              <a:t>series of questions designed to elicit </a:t>
            </a:r>
            <a:r>
              <a:rPr lang="en-GB" sz="2400" b="0" dirty="0" smtClean="0">
                <a:latin typeface="+mj-lt"/>
              </a:rPr>
              <a:t>specific information</a:t>
            </a:r>
          </a:p>
          <a:p>
            <a:pPr lvl="1"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buFontTx/>
              <a:buChar char="•"/>
            </a:pPr>
            <a:r>
              <a:rPr lang="en-GB" sz="2400" b="0" dirty="0" smtClean="0">
                <a:latin typeface="+mj-lt"/>
              </a:rPr>
              <a:t>Questions </a:t>
            </a:r>
            <a:r>
              <a:rPr lang="en-GB" sz="2400" b="0" dirty="0">
                <a:latin typeface="+mj-lt"/>
              </a:rPr>
              <a:t>may require different kinds of </a:t>
            </a:r>
            <a:r>
              <a:rPr lang="en-GB" sz="2400" b="0" dirty="0" smtClean="0">
                <a:latin typeface="+mj-lt"/>
              </a:rPr>
              <a:t>answers</a:t>
            </a:r>
            <a:r>
              <a:rPr lang="en-GB" sz="2400" b="0" dirty="0">
                <a:latin typeface="+mj-lt"/>
              </a:rPr>
              <a:t>: </a:t>
            </a:r>
            <a:br>
              <a:rPr lang="en-GB" sz="2400" b="0" dirty="0">
                <a:latin typeface="+mj-lt"/>
              </a:rPr>
            </a:br>
            <a:r>
              <a:rPr lang="en-GB" sz="2400" b="0" dirty="0">
                <a:latin typeface="+mj-lt"/>
              </a:rPr>
              <a:t>	simple YES/NO; choice of pre-supplied </a:t>
            </a:r>
            <a:br>
              <a:rPr lang="en-GB" sz="2400" b="0" dirty="0">
                <a:latin typeface="+mj-lt"/>
              </a:rPr>
            </a:br>
            <a:r>
              <a:rPr lang="en-GB" sz="2400" b="0" dirty="0">
                <a:latin typeface="+mj-lt"/>
              </a:rPr>
              <a:t>	answers; </a:t>
            </a:r>
            <a:r>
              <a:rPr lang="en-GB" sz="2400" b="0" dirty="0" smtClean="0">
                <a:latin typeface="+mj-lt"/>
              </a:rPr>
              <a:t>comment</a:t>
            </a:r>
          </a:p>
          <a:p>
            <a:pPr lvl="1"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buFontTx/>
              <a:buChar char="•"/>
            </a:pPr>
            <a:r>
              <a:rPr lang="en-GB" sz="2400" b="0" dirty="0" smtClean="0">
                <a:latin typeface="+mj-lt"/>
              </a:rPr>
              <a:t>Often </a:t>
            </a:r>
            <a:r>
              <a:rPr lang="en-GB" sz="2400" b="0" dirty="0">
                <a:latin typeface="+mj-lt"/>
              </a:rPr>
              <a:t>used in conjunction with other </a:t>
            </a:r>
            <a:r>
              <a:rPr lang="en-GB" sz="2400" b="0" dirty="0" smtClean="0">
                <a:latin typeface="+mj-lt"/>
              </a:rPr>
              <a:t>techniques</a:t>
            </a:r>
            <a:endParaRPr lang="en-GB" sz="2400" dirty="0">
              <a:latin typeface="+mj-lt"/>
            </a:endParaRPr>
          </a:p>
          <a:p>
            <a:pPr lvl="1">
              <a:buFontTx/>
              <a:buChar char="•"/>
            </a:pPr>
            <a:endParaRPr lang="en-GB" sz="2400" b="0" dirty="0">
              <a:latin typeface="+mj-lt"/>
            </a:endParaRPr>
          </a:p>
          <a:p>
            <a:pPr lvl="1">
              <a:buFontTx/>
              <a:buChar char="•"/>
            </a:pPr>
            <a:r>
              <a:rPr lang="en-GB" sz="2400" b="0" dirty="0" smtClean="0">
                <a:latin typeface="+mj-lt"/>
              </a:rPr>
              <a:t>Can </a:t>
            </a:r>
            <a:r>
              <a:rPr lang="en-GB" sz="2400" b="0" dirty="0">
                <a:latin typeface="+mj-lt"/>
              </a:rPr>
              <a:t>give quantitative or qualitative </a:t>
            </a:r>
            <a:r>
              <a:rPr lang="en-GB" sz="2400" b="0" dirty="0" smtClean="0">
                <a:latin typeface="+mj-lt"/>
              </a:rPr>
              <a:t>data</a:t>
            </a:r>
          </a:p>
          <a:p>
            <a:pPr lvl="1"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buFontTx/>
              <a:buChar char="•"/>
            </a:pPr>
            <a:r>
              <a:rPr lang="en-GB" sz="2400" b="0" dirty="0" smtClean="0">
                <a:latin typeface="+mj-lt"/>
              </a:rPr>
              <a:t>Good </a:t>
            </a:r>
            <a:r>
              <a:rPr lang="en-GB" sz="2400" b="0" dirty="0">
                <a:latin typeface="+mj-lt"/>
              </a:rPr>
              <a:t>for answering specific questions from </a:t>
            </a:r>
            <a:br>
              <a:rPr lang="en-GB" sz="2400" b="0" dirty="0">
                <a:latin typeface="+mj-lt"/>
              </a:rPr>
            </a:br>
            <a:r>
              <a:rPr lang="en-GB" sz="2400" b="0" dirty="0">
                <a:latin typeface="+mj-lt"/>
              </a:rPr>
              <a:t>	a large, dispersed group of people</a:t>
            </a:r>
          </a:p>
          <a:p>
            <a:pPr algn="ctr"/>
            <a:endParaRPr lang="en-US" sz="2400" b="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6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7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8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749" name="Rectangle 6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583223" y="355601"/>
            <a:ext cx="8027377" cy="558799"/>
          </a:xfrm>
          <a:noFill/>
        </p:spPr>
        <p:txBody>
          <a:bodyPr wrap="square" lIns="90488" tIns="44450" rIns="90488" bIns="44450">
            <a:spAutoFit/>
          </a:bodyPr>
          <a:lstStyle/>
          <a:p>
            <a:pPr algn="ctr" eaLnBrk="1" hangingPunct="1"/>
            <a:r>
              <a:rPr lang="en-US" dirty="0" err="1" smtClean="0">
                <a:ea typeface="ＭＳ Ｐゴシック" pitchFamily="34" charset="-128"/>
              </a:rPr>
              <a:t>Needfinding</a:t>
            </a:r>
            <a:r>
              <a:rPr lang="en-US" dirty="0" smtClean="0">
                <a:ea typeface="ＭＳ Ｐゴシック" pitchFamily="34" charset="-128"/>
              </a:rPr>
              <a:t> techniques</a:t>
            </a:r>
          </a:p>
        </p:txBody>
      </p:sp>
      <p:sp>
        <p:nvSpPr>
          <p:cNvPr id="31750" name="Rectangle 7"/>
          <p:cNvSpPr>
            <a:spLocks noGrp="1" noChangeArrowheads="1"/>
          </p:cNvSpPr>
          <p:nvPr>
            <p:ph idx="1"/>
            <p:custDataLst>
              <p:tags r:id="rId6"/>
            </p:custDataLst>
          </p:nvPr>
        </p:nvSpPr>
        <p:spPr>
          <a:xfrm>
            <a:off x="914400" y="1066800"/>
            <a:ext cx="6963508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1751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3223" y="1295400"/>
            <a:ext cx="8370277" cy="472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sz="2400" b="1" i="1" u="sng" dirty="0" smtClean="0">
                <a:latin typeface="+mj-lt"/>
              </a:rPr>
              <a:t>Interviews</a:t>
            </a:r>
            <a:r>
              <a:rPr lang="en-US" sz="2400" b="0" dirty="0" smtClean="0">
                <a:latin typeface="+mj-lt"/>
              </a:rPr>
              <a:t>: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US" sz="2400" b="0" dirty="0" smtClean="0">
                <a:latin typeface="+mj-lt"/>
              </a:rPr>
              <a:t>Forum </a:t>
            </a:r>
            <a:r>
              <a:rPr lang="en-US" sz="2400" b="0" dirty="0">
                <a:latin typeface="+mj-lt"/>
              </a:rPr>
              <a:t>for t</a:t>
            </a:r>
            <a:r>
              <a:rPr lang="en-GB" sz="2400" b="0" dirty="0" err="1">
                <a:latin typeface="+mj-lt"/>
              </a:rPr>
              <a:t>alking</a:t>
            </a:r>
            <a:r>
              <a:rPr lang="en-GB" sz="2400" b="0" dirty="0">
                <a:latin typeface="+mj-lt"/>
              </a:rPr>
              <a:t> to people </a:t>
            </a:r>
            <a:endParaRPr lang="en-GB" sz="2400" b="0" dirty="0" smtClean="0">
              <a:latin typeface="+mj-l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Structured</a:t>
            </a:r>
            <a:r>
              <a:rPr lang="en-GB" sz="2400" b="0" dirty="0">
                <a:latin typeface="+mj-lt"/>
              </a:rPr>
              <a:t>, unstructured or semi-structured </a:t>
            </a:r>
            <a:endParaRPr lang="en-GB" sz="2400" b="0" dirty="0" smtClean="0">
              <a:latin typeface="+mj-l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Props</a:t>
            </a:r>
            <a:r>
              <a:rPr lang="en-GB" sz="2400" b="0" dirty="0">
                <a:latin typeface="+mj-lt"/>
              </a:rPr>
              <a:t>, e.g. </a:t>
            </a:r>
            <a:r>
              <a:rPr lang="en-GB" sz="2400" b="0" dirty="0" smtClean="0">
                <a:latin typeface="+mj-lt"/>
              </a:rPr>
              <a:t>prototypes</a:t>
            </a:r>
            <a:r>
              <a:rPr lang="en-GB" sz="2400" b="0" dirty="0">
                <a:latin typeface="+mj-lt"/>
              </a:rPr>
              <a:t>, can be used in </a:t>
            </a:r>
            <a:r>
              <a:rPr lang="en-GB" sz="2400" b="0" dirty="0" smtClean="0">
                <a:latin typeface="+mj-lt"/>
              </a:rPr>
              <a:t>interviews</a:t>
            </a: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Good </a:t>
            </a:r>
            <a:r>
              <a:rPr lang="en-GB" sz="2400" b="0" dirty="0">
                <a:latin typeface="+mj-lt"/>
              </a:rPr>
              <a:t>for exploring issues </a:t>
            </a:r>
            <a:endParaRPr lang="en-GB" sz="2400" b="0" dirty="0" smtClean="0">
              <a:latin typeface="+mj-lt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But </a:t>
            </a:r>
            <a:r>
              <a:rPr lang="en-GB" sz="2400" b="0" dirty="0">
                <a:latin typeface="+mj-lt"/>
              </a:rPr>
              <a:t>are time consuming and may be </a:t>
            </a:r>
            <a:r>
              <a:rPr lang="en-GB" sz="2400" b="0" dirty="0" smtClean="0">
                <a:latin typeface="+mj-lt"/>
              </a:rPr>
              <a:t>infeasible</a:t>
            </a:r>
            <a:endParaRPr lang="en-US" sz="2400" b="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0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1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2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2773" name="Rectangle 6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577362" y="355601"/>
            <a:ext cx="7968761" cy="558799"/>
          </a:xfrm>
          <a:noFill/>
        </p:spPr>
        <p:txBody>
          <a:bodyPr wrap="square" lIns="90488" tIns="44450" rIns="90488" bIns="44450">
            <a:spAutoFit/>
          </a:bodyPr>
          <a:lstStyle/>
          <a:p>
            <a:pPr algn="ctr" eaLnBrk="1" hangingPunct="1"/>
            <a:r>
              <a:rPr lang="en-US" dirty="0" err="1" smtClean="0">
                <a:ea typeface="ＭＳ Ｐゴシック" pitchFamily="34" charset="-128"/>
              </a:rPr>
              <a:t>Needfinding</a:t>
            </a:r>
            <a:r>
              <a:rPr lang="en-US" dirty="0" smtClean="0">
                <a:ea typeface="ＭＳ Ｐゴシック" pitchFamily="34" charset="-128"/>
              </a:rPr>
              <a:t> techniques</a:t>
            </a:r>
          </a:p>
        </p:txBody>
      </p:sp>
      <p:sp>
        <p:nvSpPr>
          <p:cNvPr id="32774" name="Rectangle 7"/>
          <p:cNvSpPr>
            <a:spLocks noGrp="1" noChangeArrowheads="1"/>
          </p:cNvSpPr>
          <p:nvPr>
            <p:ph idx="1"/>
            <p:custDataLst>
              <p:tags r:id="rId6"/>
            </p:custDataLst>
          </p:nvPr>
        </p:nvSpPr>
        <p:spPr>
          <a:xfrm>
            <a:off x="914400" y="1066800"/>
            <a:ext cx="6963508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2775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03385" y="1447800"/>
            <a:ext cx="7842738" cy="472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ts val="600"/>
              </a:spcBef>
              <a:buFontTx/>
              <a:buChar char="•"/>
            </a:pPr>
            <a:r>
              <a:rPr lang="en-GB" sz="2400" b="1" i="1" u="sng" dirty="0">
                <a:latin typeface="+mj-lt"/>
              </a:rPr>
              <a:t>Workshops or focus groups</a:t>
            </a:r>
            <a:r>
              <a:rPr lang="en-GB" sz="2400" b="0" dirty="0">
                <a:latin typeface="+mj-lt"/>
              </a:rPr>
              <a:t>: </a:t>
            </a:r>
            <a:endParaRPr lang="en-GB" sz="2400" b="0" dirty="0" smtClean="0">
              <a:latin typeface="+mj-lt"/>
            </a:endParaRPr>
          </a:p>
          <a:p>
            <a:pPr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Group </a:t>
            </a:r>
            <a:r>
              <a:rPr lang="en-GB" sz="2400" b="0" dirty="0">
                <a:latin typeface="+mj-lt"/>
              </a:rPr>
              <a:t>interviews </a:t>
            </a:r>
            <a:endParaRPr lang="en-GB" sz="2400" b="0" dirty="0" smtClean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Good </a:t>
            </a:r>
            <a:r>
              <a:rPr lang="en-GB" sz="2400" b="0" dirty="0">
                <a:latin typeface="+mj-lt"/>
              </a:rPr>
              <a:t>at gaining a consensus view and/or </a:t>
            </a:r>
            <a:r>
              <a:rPr lang="en-GB" sz="2400" b="0" dirty="0" smtClean="0">
                <a:latin typeface="+mj-lt"/>
              </a:rPr>
              <a:t>highlighting </a:t>
            </a:r>
            <a:r>
              <a:rPr lang="en-GB" sz="2400" b="0" dirty="0">
                <a:latin typeface="+mj-lt"/>
              </a:rPr>
              <a:t>areas of conflict</a:t>
            </a:r>
          </a:p>
          <a:p>
            <a:pPr lvl="1">
              <a:spcBef>
                <a:spcPts val="600"/>
              </a:spcBef>
              <a:buFontTx/>
              <a:buChar char="—"/>
            </a:pPr>
            <a:endParaRPr lang="en-GB" sz="2400" b="0" dirty="0">
              <a:latin typeface="+mj-lt"/>
            </a:endParaRPr>
          </a:p>
          <a:p>
            <a:pPr lvl="1">
              <a:spcBef>
                <a:spcPts val="600"/>
              </a:spcBef>
            </a:pPr>
            <a:endParaRPr lang="en-GB" sz="2400" b="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8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19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821" name="Rectangle 6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577361" y="357908"/>
            <a:ext cx="8039099" cy="556491"/>
          </a:xfrm>
          <a:noFill/>
        </p:spPr>
        <p:txBody>
          <a:bodyPr wrap="square" lIns="90488" tIns="44450" rIns="90488" bIns="44450">
            <a:spAutoFit/>
          </a:bodyPr>
          <a:lstStyle/>
          <a:p>
            <a:pPr algn="ctr" eaLnBrk="1" hangingPunct="1"/>
            <a:r>
              <a:rPr lang="en-US" dirty="0" err="1" smtClean="0">
                <a:ea typeface="ＭＳ Ｐゴシック" pitchFamily="34" charset="-128"/>
              </a:rPr>
              <a:t>Needfinding</a:t>
            </a:r>
            <a:r>
              <a:rPr lang="en-US" dirty="0" smtClean="0">
                <a:ea typeface="ＭＳ Ｐゴシック" pitchFamily="34" charset="-128"/>
              </a:rPr>
              <a:t> techniques</a:t>
            </a:r>
          </a:p>
        </p:txBody>
      </p:sp>
      <p:sp>
        <p:nvSpPr>
          <p:cNvPr id="34822" name="Rectangle 7"/>
          <p:cNvSpPr>
            <a:spLocks noGrp="1" noChangeArrowheads="1"/>
          </p:cNvSpPr>
          <p:nvPr>
            <p:ph idx="1"/>
            <p:custDataLst>
              <p:tags r:id="rId6"/>
            </p:custDataLst>
          </p:nvPr>
        </p:nvSpPr>
        <p:spPr>
          <a:xfrm>
            <a:off x="914400" y="1066800"/>
            <a:ext cx="6963508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4823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609600" y="1143000"/>
            <a:ext cx="7842738" cy="472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ts val="600"/>
              </a:spcBef>
              <a:buFontTx/>
              <a:buChar char="•"/>
            </a:pPr>
            <a:r>
              <a:rPr lang="en-GB" sz="2400" b="1" i="1" dirty="0" smtClean="0">
                <a:latin typeface="+mj-lt"/>
              </a:rPr>
              <a:t> </a:t>
            </a:r>
            <a:r>
              <a:rPr lang="en-GB" sz="2400" b="1" i="1" u="sng" dirty="0" smtClean="0">
                <a:latin typeface="+mj-lt"/>
              </a:rPr>
              <a:t>Naturalistic observation / Ethnography</a:t>
            </a:r>
            <a:r>
              <a:rPr lang="en-GB" sz="2400" b="0" dirty="0" smtClean="0">
                <a:latin typeface="+mj-lt"/>
              </a:rPr>
              <a:t>:</a:t>
            </a: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b="0" dirty="0" smtClean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Spend </a:t>
            </a:r>
            <a:r>
              <a:rPr lang="en-GB" sz="2400" b="0" dirty="0">
                <a:latin typeface="+mj-lt"/>
              </a:rPr>
              <a:t>time with stakeholders in their </a:t>
            </a:r>
            <a:r>
              <a:rPr lang="en-GB" sz="2400" b="0" dirty="0" smtClean="0">
                <a:latin typeface="+mj-lt"/>
              </a:rPr>
              <a:t>day-to-day </a:t>
            </a:r>
            <a:r>
              <a:rPr lang="en-GB" sz="2400" b="0" dirty="0">
                <a:latin typeface="+mj-lt"/>
              </a:rPr>
              <a:t>tasks, observing work as it </a:t>
            </a:r>
            <a:r>
              <a:rPr lang="en-GB" sz="2400" b="0" dirty="0" smtClean="0">
                <a:latin typeface="+mj-lt"/>
              </a:rPr>
              <a:t>happens</a:t>
            </a: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b="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Gain </a:t>
            </a:r>
            <a:r>
              <a:rPr lang="en-GB" sz="2400" b="0" dirty="0">
                <a:latin typeface="+mj-lt"/>
              </a:rPr>
              <a:t>insights into stakeholders</a:t>
            </a:r>
            <a:r>
              <a:rPr lang="en-GB" altLang="en-US" sz="2400" b="0" dirty="0">
                <a:latin typeface="+mj-lt"/>
              </a:rPr>
              <a:t>’</a:t>
            </a:r>
            <a:r>
              <a:rPr lang="en-GB" sz="2400" b="0" dirty="0">
                <a:latin typeface="+mj-lt"/>
              </a:rPr>
              <a:t> </a:t>
            </a:r>
            <a:r>
              <a:rPr lang="en-GB" sz="2400" b="0" dirty="0" smtClean="0">
                <a:latin typeface="+mj-lt"/>
              </a:rPr>
              <a:t>tasks</a:t>
            </a: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Good </a:t>
            </a:r>
            <a:r>
              <a:rPr lang="en-GB" sz="2400" b="0" dirty="0">
                <a:latin typeface="+mj-lt"/>
              </a:rPr>
              <a:t>for understanding the nature and </a:t>
            </a:r>
            <a:r>
              <a:rPr lang="en-GB" sz="2400" b="0" dirty="0" smtClean="0">
                <a:latin typeface="+mj-lt"/>
              </a:rPr>
              <a:t>context </a:t>
            </a:r>
            <a:r>
              <a:rPr lang="en-GB" sz="2400" b="0" dirty="0">
                <a:latin typeface="+mj-lt"/>
              </a:rPr>
              <a:t>of the </a:t>
            </a:r>
            <a:r>
              <a:rPr lang="en-GB" sz="2400" b="0" dirty="0" smtClean="0">
                <a:latin typeface="+mj-lt"/>
              </a:rPr>
              <a:t>tasks</a:t>
            </a: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But</a:t>
            </a:r>
            <a:r>
              <a:rPr lang="en-GB" sz="2400" b="0" dirty="0">
                <a:latin typeface="+mj-lt"/>
              </a:rPr>
              <a:t>, it requires time and commitment </a:t>
            </a:r>
            <a:r>
              <a:rPr lang="en-GB" sz="2400" b="0" dirty="0" smtClean="0">
                <a:latin typeface="+mj-lt"/>
              </a:rPr>
              <a:t>from </a:t>
            </a:r>
            <a:r>
              <a:rPr lang="en-GB" sz="2400" b="0" dirty="0">
                <a:latin typeface="+mj-lt"/>
              </a:rPr>
              <a:t>a member of the design team, and </a:t>
            </a:r>
            <a:r>
              <a:rPr lang="en-GB" sz="2400" b="0" dirty="0" smtClean="0">
                <a:latin typeface="+mj-lt"/>
              </a:rPr>
              <a:t>it </a:t>
            </a:r>
            <a:r>
              <a:rPr lang="en-GB" sz="2400" b="0" dirty="0">
                <a:latin typeface="+mj-lt"/>
              </a:rPr>
              <a:t>can result in a huge amount of </a:t>
            </a:r>
            <a:r>
              <a:rPr lang="en-GB" sz="2400" b="0" dirty="0" smtClean="0">
                <a:latin typeface="+mj-lt"/>
              </a:rPr>
              <a:t>data</a:t>
            </a:r>
            <a:endParaRPr lang="en-GB" sz="2400" b="0" dirty="0">
              <a:latin typeface="+mj-lt"/>
            </a:endParaRPr>
          </a:p>
          <a:p>
            <a:pPr algn="ctr"/>
            <a:endParaRPr lang="en-US" sz="2400" b="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2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3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4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845" name="Rectangle 6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577362" y="323493"/>
            <a:ext cx="8039099" cy="546816"/>
          </a:xfrm>
          <a:noFill/>
        </p:spPr>
        <p:txBody>
          <a:bodyPr wrap="square" lIns="90488" tIns="44450" rIns="90488" bIns="44450">
            <a:spAutoFit/>
          </a:bodyPr>
          <a:lstStyle/>
          <a:p>
            <a:pPr algn="ctr" eaLnBrk="1" hangingPunct="1"/>
            <a:r>
              <a:rPr lang="en-US" dirty="0" err="1" smtClean="0">
                <a:ea typeface="ＭＳ Ｐゴシック" pitchFamily="34" charset="-128"/>
              </a:rPr>
              <a:t>Needfinding</a:t>
            </a:r>
            <a:r>
              <a:rPr lang="en-US" dirty="0" smtClean="0">
                <a:ea typeface="ＭＳ Ｐゴシック" pitchFamily="34" charset="-128"/>
              </a:rPr>
              <a:t> techniques</a:t>
            </a:r>
          </a:p>
        </p:txBody>
      </p:sp>
      <p:sp>
        <p:nvSpPr>
          <p:cNvPr id="35846" name="Rectangle 7"/>
          <p:cNvSpPr>
            <a:spLocks noGrp="1" noChangeArrowheads="1"/>
          </p:cNvSpPr>
          <p:nvPr>
            <p:ph idx="1"/>
            <p:custDataLst>
              <p:tags r:id="rId6"/>
            </p:custDataLst>
          </p:nvPr>
        </p:nvSpPr>
        <p:spPr>
          <a:xfrm>
            <a:off x="914400" y="1066800"/>
            <a:ext cx="6963508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35847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7362" y="1219200"/>
            <a:ext cx="8039099" cy="47244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ts val="600"/>
              </a:spcBef>
              <a:buFontTx/>
              <a:buChar char="•"/>
            </a:pPr>
            <a:r>
              <a:rPr lang="en-GB" sz="2400" b="1" i="1" dirty="0" smtClean="0">
                <a:latin typeface="+mj-lt"/>
              </a:rPr>
              <a:t> </a:t>
            </a:r>
            <a:r>
              <a:rPr lang="en-GB" sz="2400" b="1" i="1" u="sng" dirty="0" smtClean="0">
                <a:latin typeface="+mj-lt"/>
              </a:rPr>
              <a:t>Studying </a:t>
            </a:r>
            <a:r>
              <a:rPr lang="en-GB" sz="2400" b="1" i="1" u="sng" dirty="0">
                <a:latin typeface="+mj-lt"/>
              </a:rPr>
              <a:t>documentation</a:t>
            </a:r>
            <a:r>
              <a:rPr lang="en-GB" sz="2400" b="0" dirty="0">
                <a:latin typeface="+mj-lt"/>
              </a:rPr>
              <a:t>: </a:t>
            </a: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 Procedures </a:t>
            </a:r>
            <a:r>
              <a:rPr lang="en-GB" sz="2400" b="0" dirty="0">
                <a:latin typeface="+mj-lt"/>
              </a:rPr>
              <a:t>and rules are often written </a:t>
            </a:r>
            <a:r>
              <a:rPr lang="en-GB" sz="2400" b="0" dirty="0" smtClean="0">
                <a:latin typeface="+mj-lt"/>
              </a:rPr>
              <a:t>down </a:t>
            </a:r>
            <a:r>
              <a:rPr lang="en-GB" sz="2400" b="0" dirty="0">
                <a:latin typeface="+mj-lt"/>
              </a:rPr>
              <a:t>in </a:t>
            </a:r>
            <a:r>
              <a:rPr lang="en-GB" sz="2400" b="0" dirty="0" smtClean="0">
                <a:latin typeface="+mj-lt"/>
              </a:rPr>
              <a:t>manuals</a:t>
            </a:r>
          </a:p>
          <a:p>
            <a:pPr lvl="2">
              <a:spcBef>
                <a:spcPts val="600"/>
              </a:spcBef>
              <a:buFontTx/>
              <a:buChar char="•"/>
            </a:pPr>
            <a:r>
              <a:rPr lang="en-GB" sz="2400" dirty="0">
                <a:latin typeface="+mj-lt"/>
              </a:rPr>
              <a:t> </a:t>
            </a:r>
            <a:r>
              <a:rPr lang="en-GB" sz="2400" b="0" dirty="0" smtClean="0">
                <a:latin typeface="+mj-lt"/>
              </a:rPr>
              <a:t>Good </a:t>
            </a:r>
            <a:r>
              <a:rPr lang="en-GB" sz="2400" b="0" dirty="0">
                <a:latin typeface="+mj-lt"/>
              </a:rPr>
              <a:t>source of data about the steps </a:t>
            </a:r>
            <a:r>
              <a:rPr lang="en-GB" sz="2400" b="0" dirty="0" smtClean="0">
                <a:latin typeface="+mj-lt"/>
              </a:rPr>
              <a:t>involved </a:t>
            </a:r>
            <a:r>
              <a:rPr lang="en-GB" sz="2400" b="0" dirty="0">
                <a:latin typeface="+mj-lt"/>
              </a:rPr>
              <a:t>in an activity, and any </a:t>
            </a:r>
            <a:r>
              <a:rPr lang="en-GB" sz="2400" b="0" dirty="0" smtClean="0">
                <a:latin typeface="+mj-lt"/>
              </a:rPr>
              <a:t>regulations </a:t>
            </a:r>
            <a:r>
              <a:rPr lang="en-GB" sz="2400" b="0" dirty="0">
                <a:latin typeface="+mj-lt"/>
              </a:rPr>
              <a:t>governing a </a:t>
            </a:r>
            <a:r>
              <a:rPr lang="en-GB" sz="2400" b="0" dirty="0" smtClean="0">
                <a:latin typeface="+mj-lt"/>
              </a:rPr>
              <a:t>task</a:t>
            </a: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Not </a:t>
            </a:r>
            <a:r>
              <a:rPr lang="en-GB" sz="2400" b="0" dirty="0">
                <a:latin typeface="+mj-lt"/>
              </a:rPr>
              <a:t>to be used in </a:t>
            </a:r>
            <a:r>
              <a:rPr lang="en-GB" sz="2400" b="0" dirty="0" smtClean="0">
                <a:latin typeface="+mj-lt"/>
              </a:rPr>
              <a:t>isolation</a:t>
            </a: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Good </a:t>
            </a:r>
            <a:r>
              <a:rPr lang="en-GB" sz="2400" b="0" dirty="0">
                <a:latin typeface="+mj-lt"/>
              </a:rPr>
              <a:t>for understanding legislation, and </a:t>
            </a:r>
            <a:r>
              <a:rPr lang="en-GB" sz="2400" b="0" dirty="0" smtClean="0">
                <a:latin typeface="+mj-lt"/>
              </a:rPr>
              <a:t>getting </a:t>
            </a:r>
            <a:r>
              <a:rPr lang="en-GB" sz="2400" b="0" dirty="0">
                <a:latin typeface="+mj-lt"/>
              </a:rPr>
              <a:t>background </a:t>
            </a:r>
            <a:r>
              <a:rPr lang="en-GB" sz="2400" b="0" dirty="0" smtClean="0">
                <a:latin typeface="+mj-lt"/>
              </a:rPr>
              <a:t>information</a:t>
            </a: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No </a:t>
            </a:r>
            <a:r>
              <a:rPr lang="en-GB" sz="2400" b="0" dirty="0">
                <a:latin typeface="+mj-lt"/>
              </a:rPr>
              <a:t>stakeholder time, which is a limiting 	factor on the other techniques</a:t>
            </a:r>
          </a:p>
          <a:p>
            <a:pPr>
              <a:spcBef>
                <a:spcPts val="600"/>
              </a:spcBef>
            </a:pPr>
            <a:r>
              <a:rPr lang="en-GB" sz="2400" b="0" dirty="0">
                <a:latin typeface="+mj-lt"/>
              </a:rPr>
              <a:t> </a:t>
            </a:r>
            <a:endParaRPr lang="en-US" sz="2400" b="0" dirty="0">
              <a:latin typeface="+mj-lt"/>
            </a:endParaRPr>
          </a:p>
          <a:p>
            <a:r>
              <a:rPr lang="en-US" sz="2400" b="0" dirty="0">
                <a:latin typeface="+mj-lt"/>
              </a:rPr>
              <a:t>		</a:t>
            </a:r>
            <a:endParaRPr lang="en-US" sz="2400" b="0" dirty="0">
              <a:solidFill>
                <a:srgbClr val="000000"/>
              </a:solidFill>
              <a:latin typeface="+mj-lt"/>
            </a:endParaRPr>
          </a:p>
          <a:p>
            <a:pPr algn="ctr"/>
            <a:endParaRPr lang="en-US" sz="2400" b="0" dirty="0">
              <a:latin typeface="+mj-lt"/>
            </a:endParaRPr>
          </a:p>
          <a:p>
            <a:pPr algn="ctr"/>
            <a:endParaRPr lang="en-US" sz="2400" b="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look at some fun design fails: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99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550" y="1676400"/>
            <a:ext cx="6692900" cy="444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16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Identify Users (+ other stakeholders if necessary)</a:t>
            </a:r>
          </a:p>
          <a:p>
            <a:endParaRPr lang="en-US" dirty="0" smtClean="0"/>
          </a:p>
          <a:p>
            <a:r>
              <a:rPr lang="en-US" dirty="0" smtClean="0"/>
              <a:t>2. Identify and Prioritize User Needs/Tasks</a:t>
            </a:r>
          </a:p>
          <a:p>
            <a:pPr lvl="1"/>
            <a:r>
              <a:rPr lang="en-US" dirty="0" smtClean="0"/>
              <a:t>This is typically called </a:t>
            </a:r>
            <a:r>
              <a:rPr lang="en-US" b="1" i="1" dirty="0" err="1" smtClean="0"/>
              <a:t>Needfinding</a:t>
            </a:r>
            <a:endParaRPr lang="en-US" b="1" i="1" dirty="0" smtClean="0"/>
          </a:p>
          <a:p>
            <a:endParaRPr lang="en-US" dirty="0" smtClean="0"/>
          </a:p>
          <a:p>
            <a:r>
              <a:rPr lang="en-US" dirty="0" smtClean="0"/>
              <a:t>3. Establish High Level Usability Goals that link Users to the Tasks they wish to complete.</a:t>
            </a:r>
          </a:p>
          <a:p>
            <a:endParaRPr lang="en-US" dirty="0" smtClean="0"/>
          </a:p>
          <a:p>
            <a:r>
              <a:rPr lang="en-US" dirty="0" smtClean="0"/>
              <a:t>4. Formalize Usability Goals as Usability Requirements!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65" y="1600200"/>
            <a:ext cx="6783070" cy="501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31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524000"/>
            <a:ext cx="3804000" cy="533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678353"/>
            <a:ext cx="3714750" cy="495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0418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136" y="1524000"/>
            <a:ext cx="7729728" cy="504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27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350" y="1524000"/>
            <a:ext cx="3797300" cy="506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671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Let’s take a break: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600200"/>
            <a:ext cx="3721100" cy="49653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590800"/>
            <a:ext cx="4764169" cy="29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663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3. Establish High Level Usability Goals that link Users to the Tasks they wish to complete.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b="1" i="1" u="sng" dirty="0" smtClean="0"/>
              <a:t>Usability Goal</a:t>
            </a:r>
            <a:r>
              <a:rPr lang="en-US" dirty="0" smtClean="0"/>
              <a:t>: An abstract (often high-level) criteria by which a system must pass to be considered ‘usable’.</a:t>
            </a:r>
          </a:p>
          <a:p>
            <a:endParaRPr lang="en-US" dirty="0" smtClean="0"/>
          </a:p>
          <a:p>
            <a:r>
              <a:rPr lang="en-US" b="1" i="1" u="sng" dirty="0" smtClean="0"/>
              <a:t>Usability Requirement</a:t>
            </a:r>
            <a:r>
              <a:rPr lang="en-US" dirty="0" smtClean="0"/>
              <a:t>: A falsifiable, well-defined requirement for assessing a usability goal.</a:t>
            </a:r>
          </a:p>
          <a:p>
            <a:endParaRPr lang="en-US" dirty="0" smtClean="0"/>
          </a:p>
          <a:p>
            <a:r>
              <a:rPr lang="en-US" dirty="0" smtClean="0"/>
              <a:t>* Some consider usability goals and requirements to be the same. I think they are subtly different.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Examples: Usability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Functional:</a:t>
            </a:r>
          </a:p>
          <a:p>
            <a:pPr lvl="1"/>
            <a:r>
              <a:rPr lang="en-US" dirty="0" smtClean="0"/>
              <a:t>“Users are able to identify the purpose of the login button without help.”</a:t>
            </a:r>
          </a:p>
          <a:p>
            <a:pPr lvl="1"/>
            <a:r>
              <a:rPr lang="en-US" dirty="0" smtClean="0"/>
              <a:t>“Users can login quickly and efficiently.”</a:t>
            </a:r>
          </a:p>
          <a:p>
            <a:pPr lvl="1"/>
            <a:r>
              <a:rPr lang="en-US" dirty="0" smtClean="0"/>
              <a:t>“Users are aware of the download whole album function.”</a:t>
            </a:r>
          </a:p>
          <a:p>
            <a:pPr lvl="1"/>
            <a:r>
              <a:rPr lang="en-US" dirty="0" smtClean="0"/>
              <a:t>“Users can comfortably reach all buttons on the control pad.”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Affect:</a:t>
            </a:r>
          </a:p>
          <a:p>
            <a:pPr lvl="1"/>
            <a:r>
              <a:rPr lang="en-US" dirty="0" smtClean="0"/>
              <a:t>“Users do not become frustrated.”</a:t>
            </a:r>
          </a:p>
          <a:p>
            <a:pPr lvl="1"/>
            <a:r>
              <a:rPr lang="en-US" dirty="0" smtClean="0"/>
              <a:t>“Users remain attentive.”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 Formalize Usability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you have usability goals, convert these into falsifiable (or as near falsifiable as possible) </a:t>
            </a:r>
            <a:r>
              <a:rPr lang="en-US" b="1" i="1" u="sng" dirty="0" smtClean="0"/>
              <a:t>usability requirements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Remember that requirements should be provable via experimentation, unlike usability goals which are more high level.</a:t>
            </a:r>
            <a:endParaRPr 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Falsifiability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Wikipedia:</a:t>
            </a:r>
          </a:p>
          <a:p>
            <a:r>
              <a:rPr lang="en-US" dirty="0" smtClean="0"/>
              <a:t>the trait of a </a:t>
            </a:r>
            <a:r>
              <a:rPr lang="en-US" dirty="0" smtClean="0">
                <a:hlinkClick r:id="rId2" tooltip="Proposition"/>
              </a:rPr>
              <a:t>statement</a:t>
            </a:r>
            <a:r>
              <a:rPr lang="en-US" dirty="0" smtClean="0"/>
              <a:t>, </a:t>
            </a:r>
            <a:r>
              <a:rPr lang="en-US" dirty="0" smtClean="0">
                <a:hlinkClick r:id="rId3" tooltip="Hypothesis"/>
              </a:rPr>
              <a:t>hypothesis</a:t>
            </a:r>
            <a:r>
              <a:rPr lang="en-US" dirty="0" smtClean="0"/>
              <a:t>, or </a:t>
            </a:r>
            <a:r>
              <a:rPr lang="en-US" dirty="0" smtClean="0">
                <a:hlinkClick r:id="rId4" tooltip="Theory"/>
              </a:rPr>
              <a:t>theory</a:t>
            </a:r>
            <a:r>
              <a:rPr lang="en-US" dirty="0" smtClean="0"/>
              <a:t> whereby it could be shown to be false if some conceivable observation were true.</a:t>
            </a:r>
          </a:p>
          <a:p>
            <a:endParaRPr lang="en-US" dirty="0" smtClean="0"/>
          </a:p>
          <a:p>
            <a:r>
              <a:rPr lang="en-US" dirty="0" smtClean="0"/>
              <a:t>i.e., a statement is falsifiable </a:t>
            </a:r>
            <a:r>
              <a:rPr lang="en-US" dirty="0" err="1" smtClean="0"/>
              <a:t>iff</a:t>
            </a:r>
            <a:r>
              <a:rPr lang="en-US" dirty="0" smtClean="0"/>
              <a:t> you can design an experiment that can render the statement false easily.</a:t>
            </a:r>
          </a:p>
          <a:p>
            <a:endParaRPr lang="en-US" dirty="0" smtClean="0"/>
          </a:p>
          <a:p>
            <a:r>
              <a:rPr lang="en-US" dirty="0" smtClean="0"/>
              <a:t>This is the gold standard for usability requirements, not always achievable.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Simple Example: Falsifiability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The world contains at least 1 million white swans</a:t>
            </a:r>
          </a:p>
          <a:p>
            <a:pPr lvl="1"/>
            <a:r>
              <a:rPr lang="en-US" dirty="0" smtClean="0"/>
              <a:t>It is hard to prove that this is false. How do you prove that there are not 1 million white swans?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2. All swans are white.</a:t>
            </a:r>
          </a:p>
          <a:p>
            <a:pPr lvl="1"/>
            <a:r>
              <a:rPr lang="en-US" dirty="0" smtClean="0"/>
              <a:t>VERY falsifiable because a single observation of a non-white swan renders the hypothesis false.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Identify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7467600" cy="4492752"/>
          </a:xfrm>
        </p:spPr>
        <p:txBody>
          <a:bodyPr/>
          <a:lstStyle/>
          <a:p>
            <a:r>
              <a:rPr lang="en-US" dirty="0" smtClean="0"/>
              <a:t>Who will be using the system?</a:t>
            </a:r>
          </a:p>
          <a:p>
            <a:pPr lvl="1"/>
            <a:r>
              <a:rPr lang="en-US" dirty="0" smtClean="0"/>
              <a:t>Age</a:t>
            </a:r>
          </a:p>
          <a:p>
            <a:pPr lvl="1"/>
            <a:r>
              <a:rPr lang="en-US" dirty="0" smtClean="0"/>
              <a:t>Gender</a:t>
            </a:r>
          </a:p>
          <a:p>
            <a:pPr lvl="1"/>
            <a:r>
              <a:rPr lang="en-US" dirty="0" smtClean="0"/>
              <a:t>Cultural background</a:t>
            </a:r>
          </a:p>
          <a:p>
            <a:pPr lvl="1"/>
            <a:r>
              <a:rPr lang="en-US" dirty="0" smtClean="0"/>
              <a:t>Technological experience / expertise</a:t>
            </a:r>
          </a:p>
          <a:p>
            <a:pPr lvl="1"/>
            <a:endParaRPr lang="en-US" dirty="0"/>
          </a:p>
          <a:p>
            <a:r>
              <a:rPr lang="en-US" dirty="0" smtClean="0"/>
              <a:t>Be careful NOT to stereotype too much</a:t>
            </a:r>
          </a:p>
          <a:p>
            <a:pPr lvl="1"/>
            <a:r>
              <a:rPr lang="en-US" dirty="0" smtClean="0"/>
              <a:t>E.g., old people can’t use computers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We want to focus on user details that:</a:t>
            </a:r>
          </a:p>
          <a:p>
            <a:pPr lvl="1"/>
            <a:r>
              <a:rPr lang="en-US" dirty="0" smtClean="0"/>
              <a:t>Are going to affect the way we design our interface!</a:t>
            </a:r>
          </a:p>
          <a:p>
            <a:pPr lvl="1"/>
            <a:r>
              <a:rPr lang="en-US" dirty="0" smtClean="0"/>
              <a:t>Are significant edge cases</a:t>
            </a:r>
          </a:p>
          <a:p>
            <a:pPr lvl="1"/>
            <a:r>
              <a:rPr lang="en-US" dirty="0" smtClean="0"/>
              <a:t>Highlight important differences between users that we need to design around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Usability Requirements: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“Instructor will be able to locate, access, and view the waitlist for a given course within 5 seconds”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Note the specific time requirement makes this hypothesis falsifiable.</a:t>
            </a:r>
          </a:p>
          <a:p>
            <a:pPr lvl="1"/>
            <a:r>
              <a:rPr lang="en-US" dirty="0" smtClean="0"/>
              <a:t>Is this really a reasonable requirement?</a:t>
            </a:r>
          </a:p>
          <a:p>
            <a:pPr lvl="1"/>
            <a:r>
              <a:rPr lang="en-US" dirty="0" smtClean="0"/>
              <a:t>What if every system you build (assuming you build multiple potential interfaces) all fail to meet this requirement?</a:t>
            </a:r>
          </a:p>
          <a:p>
            <a:pPr lvl="1"/>
            <a:r>
              <a:rPr lang="en-US" dirty="0" smtClean="0"/>
              <a:t>What if the requirement is not achievable?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Usability Requirements: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“Instructor will be able to locate, access, and view the waitlist for a given course within 5 seconds”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 couple rules of thumb:</a:t>
            </a:r>
          </a:p>
          <a:p>
            <a:pPr lvl="1"/>
            <a:r>
              <a:rPr lang="en-US" dirty="0" smtClean="0"/>
              <a:t>You want your requirements to be as testable as possible, but also reasonable and meaningful (e.g., having 30 minutes in the requirement above is just as bad).</a:t>
            </a:r>
          </a:p>
          <a:p>
            <a:pPr lvl="1"/>
            <a:r>
              <a:rPr lang="en-US" dirty="0" smtClean="0"/>
              <a:t>If possible, find a similar system or interface and measure similar tasks. Then, try to design something that outperforms the current solutions.</a:t>
            </a:r>
          </a:p>
          <a:p>
            <a:pPr lvl="1"/>
            <a:r>
              <a:rPr lang="en-US" dirty="0" smtClean="0"/>
              <a:t>If this isn’t feasible, you may need to make a basic prototype first and use experimentation to settle on a reasonable value.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Usability Requirements: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“&gt;=90% of users will report, on a 1-5 Likert scale, that the system was enjoyable to use by rating the system as a 4 or 5.”</a:t>
            </a:r>
          </a:p>
          <a:p>
            <a:pPr lvl="1"/>
            <a:r>
              <a:rPr lang="en-US" dirty="0" smtClean="0"/>
              <a:t>Note that saying “All users will report…” is more falsifiable, but probably not as reasonable to expect from any system.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Process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Identify Users (+ Stakeholders if necessary)</a:t>
            </a:r>
          </a:p>
          <a:p>
            <a:endParaRPr lang="en-US" dirty="0" smtClean="0"/>
          </a:p>
          <a:p>
            <a:r>
              <a:rPr lang="en-US" dirty="0" smtClean="0"/>
              <a:t>2. Identify and Prioritize User Tasks</a:t>
            </a:r>
          </a:p>
          <a:p>
            <a:pPr lvl="1"/>
            <a:r>
              <a:rPr lang="en-US" dirty="0" smtClean="0"/>
              <a:t>Gather data from users if necessary.</a:t>
            </a:r>
          </a:p>
          <a:p>
            <a:endParaRPr lang="en-US" dirty="0" smtClean="0"/>
          </a:p>
          <a:p>
            <a:r>
              <a:rPr lang="en-US" dirty="0" smtClean="0"/>
              <a:t>3. Establish Usability Goals that link Users to the Tasks they wish to complete.</a:t>
            </a:r>
          </a:p>
          <a:p>
            <a:endParaRPr lang="en-US" dirty="0" smtClean="0"/>
          </a:p>
          <a:p>
            <a:r>
              <a:rPr lang="en-US" dirty="0" smtClean="0"/>
              <a:t>4. Formalize Usability Goals as Usability Requirements!</a:t>
            </a: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Note!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usual Software Engineering principles apply to this process.</a:t>
            </a:r>
          </a:p>
          <a:p>
            <a:pPr lvl="1"/>
            <a:r>
              <a:rPr lang="en-US" dirty="0" smtClean="0"/>
              <a:t>Generally, this is a highly iterative process and is NOT linear.</a:t>
            </a:r>
          </a:p>
          <a:p>
            <a:pPr lvl="1"/>
            <a:r>
              <a:rPr lang="en-US" dirty="0" smtClean="0"/>
              <a:t>It is almost ALWAYS more helpful to gather information from users and stakeholders directly.</a:t>
            </a:r>
          </a:p>
          <a:p>
            <a:pPr lvl="1"/>
            <a:r>
              <a:rPr lang="en-US" dirty="0" smtClean="0"/>
              <a:t>Intermediate prototypes (we will talk about prototyping in more detail later) should be shown to users and stakeholders when possible.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Identify Users: Contrived Example</a:t>
            </a:r>
            <a:endParaRPr lang="en-US" dirty="0"/>
          </a:p>
        </p:txBody>
      </p:sp>
      <p:pic>
        <p:nvPicPr>
          <p:cNvPr id="1026" name="Picture 2" descr="http://www.craigadvisors.com/wp-content/uploads/2011/06/OldLadyShocke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6286" y="2590800"/>
            <a:ext cx="3048000" cy="2981326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992086" y="2133600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AARP Website:</a:t>
            </a:r>
            <a:endParaRPr lang="en-US" dirty="0"/>
          </a:p>
        </p:txBody>
      </p:sp>
      <p:pic>
        <p:nvPicPr>
          <p:cNvPr id="1028" name="Picture 4" descr="http://wiki.teamliquid.net/starcraft/images2/thumb/e/e9/IdraProfile.jpg/300px-IdraProfil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97286" y="2590800"/>
            <a:ext cx="2122714" cy="29718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878286" y="213360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Starcraft</a:t>
            </a:r>
            <a:r>
              <a:rPr lang="en-US" dirty="0" smtClean="0"/>
              <a:t>: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Common Pitfall: Overgeneralizing Users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71600" y="6096000"/>
            <a:ext cx="594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Is the user base just a bunch of 15 – 30 year old gamers?</a:t>
            </a:r>
            <a:endParaRPr lang="en-US" dirty="0"/>
          </a:p>
        </p:txBody>
      </p:sp>
      <p:pic>
        <p:nvPicPr>
          <p:cNvPr id="1028" name="Picture 4" descr="http://megagames.com/sites/default/files/game-content-images/starcraft2screenshot_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447800"/>
            <a:ext cx="5997076" cy="4495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Oh! It is more complicated than that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49154" name="Picture 2" descr="http://us.blizzard.com/store/screenshots/sc1_ss/sc1_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133600"/>
            <a:ext cx="4064000" cy="304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905000" y="5334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1998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00800" y="52694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49156" name="Picture 4" descr="http://megagames.com/sites/default/files/game-content-images/starcraft2screenshot_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133600"/>
            <a:ext cx="4065814" cy="304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8" name="Rectangle 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79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03385" y="6248400"/>
            <a:ext cx="18991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0" name="Rectangle 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165231" y="6248400"/>
            <a:ext cx="2813538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581" name="Rectangle 6"/>
          <p:cNvSpPr>
            <a:spLocks noGrp="1" noChangeArrowheads="1"/>
          </p:cNvSpPr>
          <p:nvPr>
            <p:ph type="title"/>
            <p:custDataLst>
              <p:tags r:id="rId5"/>
            </p:custDataLst>
          </p:nvPr>
        </p:nvSpPr>
        <p:spPr>
          <a:xfrm>
            <a:off x="430823" y="685800"/>
            <a:ext cx="8103577" cy="551433"/>
          </a:xfrm>
          <a:noFill/>
        </p:spPr>
        <p:txBody>
          <a:bodyPr wrap="square" lIns="90488" tIns="44450" rIns="90488" bIns="44450">
            <a:spAutoFit/>
          </a:bodyPr>
          <a:lstStyle/>
          <a:p>
            <a:pPr algn="ctr" eaLnBrk="1" hangingPunct="1"/>
            <a:r>
              <a:rPr lang="en-US" dirty="0" smtClean="0">
                <a:ea typeface="ＭＳ Ｐゴシック" pitchFamily="34" charset="-128"/>
              </a:rPr>
              <a:t>1. Identify Users: Some Common Things</a:t>
            </a:r>
          </a:p>
        </p:txBody>
      </p:sp>
      <p:sp>
        <p:nvSpPr>
          <p:cNvPr id="24582" name="Rectangle 7"/>
          <p:cNvSpPr>
            <a:spLocks noGrp="1" noChangeArrowheads="1"/>
          </p:cNvSpPr>
          <p:nvPr>
            <p:ph idx="1"/>
            <p:custDataLst>
              <p:tags r:id="rId6"/>
            </p:custDataLst>
          </p:nvPr>
        </p:nvSpPr>
        <p:spPr>
          <a:xfrm>
            <a:off x="914400" y="1066800"/>
            <a:ext cx="6963508" cy="4876800"/>
          </a:xfrm>
          <a:noFill/>
        </p:spPr>
        <p:txBody>
          <a:bodyPr lIns="90488" tIns="44450" rIns="90488" bIns="44450"/>
          <a:lstStyle/>
          <a:p>
            <a:pPr eaLnBrk="1" hangingPunct="1"/>
            <a:endParaRPr lang="en-US" smtClean="0">
              <a:solidFill>
                <a:srgbClr val="000000"/>
              </a:solidFill>
              <a:ea typeface="ＭＳ Ｐゴシック" pitchFamily="34" charset="-128"/>
            </a:endParaRPr>
          </a:p>
          <a:p>
            <a:pPr eaLnBrk="1" hangingPunct="1"/>
            <a:endParaRPr lang="en-US" smtClean="0">
              <a:ea typeface="ＭＳ Ｐゴシック" pitchFamily="34" charset="-128"/>
            </a:endParaRPr>
          </a:p>
        </p:txBody>
      </p:sp>
      <p:sp>
        <p:nvSpPr>
          <p:cNvPr id="24583" name="Rectangle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844062" y="1389632"/>
            <a:ext cx="7690338" cy="5239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8" tIns="44450" rIns="90488" bIns="44450"/>
          <a:lstStyle/>
          <a:p>
            <a:pPr>
              <a:spcBef>
                <a:spcPts val="600"/>
              </a:spcBef>
            </a:pPr>
            <a:r>
              <a:rPr lang="en-GB" sz="2400" b="0" dirty="0">
                <a:latin typeface="+mj-lt"/>
              </a:rPr>
              <a:t> </a:t>
            </a:r>
            <a:endParaRPr lang="en-GB" sz="2400" b="0" dirty="0" smtClean="0">
              <a:latin typeface="+mj-lt"/>
            </a:endParaRPr>
          </a:p>
          <a:p>
            <a:pPr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Frequency of use is a common user characteristic we need to capture. </a:t>
            </a:r>
            <a:r>
              <a:rPr lang="en-GB" sz="2400" dirty="0" smtClean="0">
                <a:latin typeface="+mj-lt"/>
              </a:rPr>
              <a:t>What if we have a mixture of these??</a:t>
            </a:r>
            <a:endParaRPr lang="en-GB" sz="2400" i="1" dirty="0">
              <a:latin typeface="+mj-lt"/>
            </a:endParaRPr>
          </a:p>
          <a:p>
            <a:pPr>
              <a:spcBef>
                <a:spcPts val="600"/>
              </a:spcBef>
              <a:buFontTx/>
              <a:buChar char="•"/>
            </a:pPr>
            <a:endParaRPr lang="en-GB" sz="2400" b="1" i="1" dirty="0" smtClean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1" i="1" dirty="0" smtClean="0">
                <a:latin typeface="+mj-lt"/>
              </a:rPr>
              <a:t> Novice</a:t>
            </a:r>
            <a:r>
              <a:rPr lang="en-GB" sz="2400" b="0" dirty="0" smtClean="0">
                <a:latin typeface="+mj-lt"/>
              </a:rPr>
              <a:t>: 		step-by-step, clear information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0" dirty="0" smtClean="0">
                <a:latin typeface="+mj-lt"/>
              </a:rPr>
              <a:t> </a:t>
            </a:r>
            <a:r>
              <a:rPr lang="en-GB" sz="2400" b="1" i="1" dirty="0" smtClean="0">
                <a:latin typeface="+mj-lt"/>
              </a:rPr>
              <a:t>Expert</a:t>
            </a:r>
            <a:r>
              <a:rPr lang="en-GB" sz="2400" b="0" dirty="0">
                <a:latin typeface="+mj-lt"/>
              </a:rPr>
              <a:t>: </a:t>
            </a:r>
            <a:r>
              <a:rPr lang="en-GB" sz="2400" b="0" dirty="0" smtClean="0">
                <a:latin typeface="+mj-lt"/>
              </a:rPr>
              <a:t>		flexibility</a:t>
            </a:r>
            <a:r>
              <a:rPr lang="en-GB" sz="2400" b="0" dirty="0">
                <a:latin typeface="+mj-lt"/>
              </a:rPr>
              <a:t>, </a:t>
            </a:r>
            <a:r>
              <a:rPr lang="en-GB" sz="2400" b="0" dirty="0" smtClean="0">
                <a:latin typeface="+mj-lt"/>
              </a:rPr>
              <a:t>access/power</a:t>
            </a:r>
          </a:p>
          <a:p>
            <a:pPr lvl="1">
              <a:spcBef>
                <a:spcPts val="600"/>
              </a:spcBef>
              <a:buFontTx/>
              <a:buChar char="•"/>
            </a:pPr>
            <a:endParaRPr lang="en-GB" sz="2400" dirty="0">
              <a:latin typeface="+mj-lt"/>
            </a:endParaRP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1" i="1" dirty="0" smtClean="0">
                <a:latin typeface="+mj-lt"/>
              </a:rPr>
              <a:t> Frequent</a:t>
            </a:r>
            <a:r>
              <a:rPr lang="en-GB" sz="2400" dirty="0" smtClean="0">
                <a:latin typeface="+mj-lt"/>
              </a:rPr>
              <a:t>		S</a:t>
            </a:r>
            <a:r>
              <a:rPr lang="en-GB" sz="2400" b="0" dirty="0" smtClean="0">
                <a:latin typeface="+mj-lt"/>
              </a:rPr>
              <a:t>hort cuts, customizability</a:t>
            </a:r>
          </a:p>
          <a:p>
            <a:pPr lvl="1">
              <a:spcBef>
                <a:spcPts val="600"/>
              </a:spcBef>
              <a:buFontTx/>
              <a:buChar char="•"/>
            </a:pPr>
            <a:r>
              <a:rPr lang="en-GB" sz="2400" b="1" i="1" dirty="0" smtClean="0">
                <a:latin typeface="+mj-lt"/>
              </a:rPr>
              <a:t> Infrequent</a:t>
            </a:r>
            <a:r>
              <a:rPr lang="en-GB" sz="2400" b="0" dirty="0" smtClean="0">
                <a:latin typeface="+mj-lt"/>
              </a:rPr>
              <a:t>:	clear </a:t>
            </a:r>
            <a:r>
              <a:rPr lang="en-GB" sz="2400" b="0" dirty="0">
                <a:latin typeface="+mj-lt"/>
              </a:rPr>
              <a:t>instructions, e.g. menu paths</a:t>
            </a:r>
          </a:p>
          <a:p>
            <a:pPr>
              <a:spcBef>
                <a:spcPts val="600"/>
              </a:spcBef>
            </a:pPr>
            <a:endParaRPr lang="en-GB" sz="2400" b="0" dirty="0">
              <a:latin typeface="+mj-l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25474"/>
          </a:xfrm>
        </p:spPr>
        <p:txBody>
          <a:bodyPr/>
          <a:lstStyle/>
          <a:p>
            <a:pPr algn="ctr"/>
            <a:r>
              <a:rPr lang="en-US" dirty="0" smtClean="0"/>
              <a:t>Overview of User Analysis Techniques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85800" y="5029200"/>
            <a:ext cx="7543800" cy="394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2400" y="5144869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Cheaper, less robust</a:t>
            </a:r>
            <a:endParaRPr lang="en-US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086600" y="514486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Expensive, time-consuming, robust</a:t>
            </a:r>
            <a:endParaRPr lang="en-US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28600" y="2022157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Educational Guess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8600" y="2433697"/>
            <a:ext cx="18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e.g., I’m redesigning SIS, so students. I know something about students so I’ll just write about what I know.</a:t>
            </a:r>
            <a:endParaRPr lang="en-US" sz="1600" i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28600" y="2391489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86000" y="2022157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Small Scale Discussions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4600" y="2433697"/>
            <a:ext cx="1885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e.g., Chat with a handful of students about their background, age, etc. Try to extrapolate from small sample.</a:t>
            </a:r>
            <a:endParaRPr lang="en-US" sz="1600" i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514600" y="2391489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05650" y="2022157"/>
            <a:ext cx="188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Driven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105650" y="2433697"/>
            <a:ext cx="18859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e.g., Find and / or collect current demographic info on College students. Manually perform a census for data you want but do not have access to.</a:t>
            </a:r>
            <a:endParaRPr lang="en-US" sz="1600" i="1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7105650" y="2391489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43450" y="203977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Compare to Similar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972050" y="2451318"/>
            <a:ext cx="18859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 smtClean="0"/>
              <a:t>e.g., Compare to the known user base of a similar system that you think will have a similar clientele.</a:t>
            </a:r>
            <a:endParaRPr lang="en-US" sz="1600" i="1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4972050" y="2409110"/>
            <a:ext cx="18859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941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1210</TotalTime>
  <Words>1993</Words>
  <Application>Microsoft Macintosh PowerPoint</Application>
  <PresentationFormat>On-screen Show (4:3)</PresentationFormat>
  <Paragraphs>273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Calibri</vt:lpstr>
      <vt:lpstr>Calibri Light</vt:lpstr>
      <vt:lpstr>Mangal</vt:lpstr>
      <vt:lpstr>ＭＳ Ｐゴシック</vt:lpstr>
      <vt:lpstr>Arial</vt:lpstr>
      <vt:lpstr>Office Theme</vt:lpstr>
      <vt:lpstr>CS3205 – HCI in Software Development  Understanding Users and their Tasks</vt:lpstr>
      <vt:lpstr>The Bottom Line</vt:lpstr>
      <vt:lpstr>A Process </vt:lpstr>
      <vt:lpstr>1. Identify Users</vt:lpstr>
      <vt:lpstr>Identify Users: Contrived Example</vt:lpstr>
      <vt:lpstr>Common Pitfall: Overgeneralizing Users</vt:lpstr>
      <vt:lpstr>Oh! It is more complicated than that…</vt:lpstr>
      <vt:lpstr>1. Identify Users: Some Common Things</vt:lpstr>
      <vt:lpstr>Overview of User Analysis Techniques</vt:lpstr>
      <vt:lpstr>Example: YELP!</vt:lpstr>
      <vt:lpstr>User Distributions: Be as precise as you can</vt:lpstr>
      <vt:lpstr>Common Problem: User Roles</vt:lpstr>
      <vt:lpstr>Common Technique: User Persona</vt:lpstr>
      <vt:lpstr>Persona Example</vt:lpstr>
      <vt:lpstr>How Personas Can Be Useful</vt:lpstr>
      <vt:lpstr>How Personas Can Be Useful</vt:lpstr>
      <vt:lpstr>Example: Wal-Mart</vt:lpstr>
      <vt:lpstr>Example: Wal-Mart</vt:lpstr>
      <vt:lpstr>Example: Wal-Mart</vt:lpstr>
      <vt:lpstr>Example: Wal-Mart</vt:lpstr>
      <vt:lpstr>2. Identify and Prioritize User Tasks</vt:lpstr>
      <vt:lpstr>Overview of Task Analysis Techniques</vt:lpstr>
      <vt:lpstr>Needfinding techniques</vt:lpstr>
      <vt:lpstr>Needfinding techniques</vt:lpstr>
      <vt:lpstr>Needfinding techniques</vt:lpstr>
      <vt:lpstr>Needfinding techniques</vt:lpstr>
      <vt:lpstr>Needfinding techniques</vt:lpstr>
      <vt:lpstr>Let’s take a break:</vt:lpstr>
      <vt:lpstr>Let’s take a break:</vt:lpstr>
      <vt:lpstr>Let’s take a break:</vt:lpstr>
      <vt:lpstr>Let’s take a break:</vt:lpstr>
      <vt:lpstr>Let’s take a break:</vt:lpstr>
      <vt:lpstr>Let’s take a break:</vt:lpstr>
      <vt:lpstr>Let’s take a break:</vt:lpstr>
      <vt:lpstr>3. Establish High Level Usability Goals that link Users to the Tasks they wish to complete.</vt:lpstr>
      <vt:lpstr>Examples: Usability Goals</vt:lpstr>
      <vt:lpstr>4. Formalize Usability Requirements</vt:lpstr>
      <vt:lpstr>Falsifiability</vt:lpstr>
      <vt:lpstr>Simple Example: Falsifiability</vt:lpstr>
      <vt:lpstr>Usability Requirements: Examples</vt:lpstr>
      <vt:lpstr>Usability Requirements: Examples</vt:lpstr>
      <vt:lpstr>Usability Requirements: Examples</vt:lpstr>
      <vt:lpstr>A Process </vt:lpstr>
      <vt:lpstr>Note!</vt:lpstr>
    </vt:vector>
  </TitlesOfParts>
  <Company>Dept. of Computer Science, University of Virginia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CS3205 – HCI in Software Development  Introduction</dc:title>
  <dc:creator>Mark Floryan</dc:creator>
  <cp:lastModifiedBy>Microsoft Office User</cp:lastModifiedBy>
  <cp:revision>119</cp:revision>
  <dcterms:created xsi:type="dcterms:W3CDTF">2013-08-15T19:53:44Z</dcterms:created>
  <dcterms:modified xsi:type="dcterms:W3CDTF">2018-02-01T18:47:51Z</dcterms:modified>
</cp:coreProperties>
</file>